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06" r:id="rId1"/>
  </p:sldMasterIdLst>
  <p:notesMasterIdLst>
    <p:notesMasterId r:id="rId19"/>
  </p:notesMasterIdLst>
  <p:sldIdLst>
    <p:sldId id="267" r:id="rId2"/>
    <p:sldId id="269" r:id="rId3"/>
    <p:sldId id="275" r:id="rId4"/>
    <p:sldId id="257" r:id="rId5"/>
    <p:sldId id="258" r:id="rId6"/>
    <p:sldId id="256" r:id="rId7"/>
    <p:sldId id="259" r:id="rId8"/>
    <p:sldId id="260" r:id="rId9"/>
    <p:sldId id="261" r:id="rId10"/>
    <p:sldId id="262" r:id="rId11"/>
    <p:sldId id="279" r:id="rId12"/>
    <p:sldId id="263" r:id="rId13"/>
    <p:sldId id="264" r:id="rId14"/>
    <p:sldId id="265" r:id="rId15"/>
    <p:sldId id="276" r:id="rId16"/>
    <p:sldId id="278" r:id="rId17"/>
    <p:sldId id="280" r:id="rId18"/>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4E0C4AE-05B8-400C-B789-AE2E2E392DFC}">
          <p14:sldIdLst>
            <p14:sldId id="267"/>
            <p14:sldId id="269"/>
            <p14:sldId id="275"/>
            <p14:sldId id="257"/>
            <p14:sldId id="258"/>
            <p14:sldId id="256"/>
            <p14:sldId id="259"/>
            <p14:sldId id="260"/>
            <p14:sldId id="261"/>
            <p14:sldId id="262"/>
            <p14:sldId id="279"/>
            <p14:sldId id="263"/>
            <p14:sldId id="264"/>
            <p14:sldId id="265"/>
            <p14:sldId id="276"/>
            <p14:sldId id="278"/>
            <p14:sldId id="28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A47B5B-E18C-4BB7-BCBD-6D62768734BD}" v="42" dt="2024-04-25T05:53:21.3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777" autoAdjust="0"/>
    <p:restoredTop sz="94610"/>
  </p:normalViewPr>
  <p:slideViewPr>
    <p:cSldViewPr snapToGrid="0" snapToObjects="1">
      <p:cViewPr varScale="1">
        <p:scale>
          <a:sx n="55" d="100"/>
          <a:sy n="55" d="100"/>
        </p:scale>
        <p:origin x="912"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92439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ctrTitle"/>
          </p:nvPr>
        </p:nvSpPr>
        <p:spPr>
          <a:xfrm>
            <a:off x="1645920" y="2164086"/>
            <a:ext cx="11338560" cy="2190115"/>
          </a:xfrm>
        </p:spPr>
        <p:txBody>
          <a:bodyPr anchor="b">
            <a:normAutofit/>
          </a:bodyPr>
          <a:lstStyle>
            <a:lvl1pPr algn="l">
              <a:defRPr sz="7200"/>
            </a:lvl1pPr>
          </a:lstStyle>
          <a:p>
            <a:r>
              <a:rPr lang="en-US"/>
              <a:t>Click to edit Master title style</a:t>
            </a:r>
            <a:endParaRPr lang="en-US" dirty="0"/>
          </a:p>
        </p:txBody>
      </p:sp>
      <p:sp>
        <p:nvSpPr>
          <p:cNvPr id="3" name="Subtitle 2"/>
          <p:cNvSpPr>
            <a:spLocks noGrp="1"/>
          </p:cNvSpPr>
          <p:nvPr>
            <p:ph type="subTitle" idx="1"/>
          </p:nvPr>
        </p:nvSpPr>
        <p:spPr>
          <a:xfrm>
            <a:off x="1645920" y="4358641"/>
            <a:ext cx="11338560" cy="822960"/>
          </a:xfrm>
        </p:spPr>
        <p:txBody>
          <a:bodyPr>
            <a:normAutofit/>
          </a:bodyPr>
          <a:lstStyle>
            <a:lvl1pPr marL="0" indent="0" algn="l">
              <a:buNone/>
              <a:defRPr sz="240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a:xfrm>
            <a:off x="9491473" y="5177194"/>
            <a:ext cx="3493008" cy="449570"/>
          </a:xfrm>
        </p:spPr>
        <p:txBody>
          <a:bodyPr/>
          <a:lstStyle/>
          <a:p>
            <a:fld id="{83284890-85D2-4D7B-8EF5-15A9C1DB8F42}" type="datetimeFigureOut">
              <a:rPr lang="en-US" smtClean="0"/>
              <a:t>4/26/2024</a:t>
            </a:fld>
            <a:endParaRPr lang="en-US" dirty="0"/>
          </a:p>
        </p:txBody>
      </p:sp>
      <p:sp>
        <p:nvSpPr>
          <p:cNvPr id="5" name="Footer Placeholder 4"/>
          <p:cNvSpPr>
            <a:spLocks noGrp="1"/>
          </p:cNvSpPr>
          <p:nvPr>
            <p:ph type="ftr" sz="quarter" idx="11"/>
          </p:nvPr>
        </p:nvSpPr>
        <p:spPr>
          <a:xfrm>
            <a:off x="1645920" y="5188615"/>
            <a:ext cx="7680960" cy="438150"/>
          </a:xfrm>
        </p:spPr>
        <p:txBody>
          <a:bodyPr/>
          <a:lstStyle/>
          <a:p>
            <a:endParaRPr lang="en-US" dirty="0"/>
          </a:p>
        </p:txBody>
      </p:sp>
      <p:sp>
        <p:nvSpPr>
          <p:cNvPr id="6" name="Slide Number Placeholder 5"/>
          <p:cNvSpPr>
            <a:spLocks noGrp="1"/>
          </p:cNvSpPr>
          <p:nvPr>
            <p:ph type="sldNum" sz="quarter" idx="12"/>
          </p:nvPr>
        </p:nvSpPr>
        <p:spPr>
          <a:xfrm>
            <a:off x="9692640" y="1717040"/>
            <a:ext cx="3291840" cy="438150"/>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7709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32" y="5636833"/>
            <a:ext cx="12986441" cy="983226"/>
          </a:xfrm>
        </p:spPr>
        <p:txBody>
          <a:bodyPr anchor="b"/>
          <a:lstStyle>
            <a:lvl1pPr algn="l">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8072" y="1129728"/>
            <a:ext cx="12986208" cy="4173793"/>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22960" y="6620059"/>
            <a:ext cx="12984480" cy="842363"/>
          </a:xfrm>
        </p:spPr>
        <p:txBody>
          <a:bodyPr/>
          <a:lstStyle>
            <a:lvl1pPr marL="0" indent="0" algn="l">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pPr/>
              <a:t>4/26/2024</a:t>
            </a:fld>
            <a:endParaRPr lang="en-US"/>
          </a:p>
        </p:txBody>
      </p:sp>
      <p:sp>
        <p:nvSpPr>
          <p:cNvPr id="6" name="Footer Placeholder 5"/>
          <p:cNvSpPr>
            <a:spLocks noGrp="1"/>
          </p:cNvSpPr>
          <p:nvPr>
            <p:ph type="ftr" sz="quarter" idx="11"/>
          </p:nvPr>
        </p:nvSpPr>
        <p:spPr/>
        <p:txBody>
          <a:bodyPr/>
          <a:lstStyle/>
          <a:p>
            <a:endParaRPr lang="en-US">
              <a:solidFill>
                <a:srgbClr val="FFFFFF"/>
              </a:solidFill>
            </a:endParaRPr>
          </a:p>
        </p:txBody>
      </p:sp>
      <p:sp>
        <p:nvSpPr>
          <p:cNvPr id="7" name="Slide Number Placeholder 6"/>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162458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0" y="904239"/>
            <a:ext cx="12984480" cy="3362960"/>
          </a:xfrm>
        </p:spPr>
        <p:txBody>
          <a:bodyPr anchor="ctr"/>
          <a:lstStyle>
            <a:lvl1pPr algn="l">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229361" y="4378960"/>
            <a:ext cx="12156619" cy="1198880"/>
          </a:xfrm>
        </p:spPr>
        <p:txBody>
          <a:bodyPr anchor="ct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AA70F276-1833-4A75-9C1D-A56E2295A68D}" type="datetimeFigureOut">
              <a:rPr lang="en-US" smtClean="0"/>
              <a:pPr/>
              <a:t>4/26/2024</a:t>
            </a:fld>
            <a:endParaRPr lang="en-US"/>
          </a:p>
        </p:txBody>
      </p:sp>
      <p:sp>
        <p:nvSpPr>
          <p:cNvPr id="6" name="Footer Placeholder 5"/>
          <p:cNvSpPr>
            <a:spLocks noGrp="1"/>
          </p:cNvSpPr>
          <p:nvPr>
            <p:ph type="ftr" sz="quarter" idx="11"/>
          </p:nvPr>
        </p:nvSpPr>
        <p:spPr>
          <a:xfrm>
            <a:off x="822960" y="455930"/>
            <a:ext cx="8389790" cy="438150"/>
          </a:xfrm>
        </p:spPr>
        <p:txBody>
          <a:bodyPr/>
          <a:lstStyle/>
          <a:p>
            <a:endParaRPr lang="en-US">
              <a:solidFill>
                <a:srgbClr val="FFFFFF"/>
              </a:solidFill>
            </a:endParaRPr>
          </a:p>
        </p:txBody>
      </p:sp>
      <p:sp>
        <p:nvSpPr>
          <p:cNvPr id="7" name="Slide Number Placeholder 6"/>
          <p:cNvSpPr>
            <a:spLocks noGrp="1"/>
          </p:cNvSpPr>
          <p:nvPr>
            <p:ph type="sldNum" sz="quarter" idx="12"/>
          </p:nvPr>
        </p:nvSpPr>
        <p:spPr>
          <a:xfrm>
            <a:off x="13034942" y="457201"/>
            <a:ext cx="772498" cy="438150"/>
          </a:xfrm>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37254020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61" y="904240"/>
            <a:ext cx="12181840" cy="3125394"/>
          </a:xfrm>
        </p:spPr>
        <p:txBody>
          <a:bodyPr anchor="ctr"/>
          <a:lstStyle>
            <a:lvl1pPr algn="l">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1564638" y="4038668"/>
            <a:ext cx="11511283" cy="533332"/>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229361" y="4751835"/>
            <a:ext cx="12181840" cy="815845"/>
          </a:xfrm>
        </p:spPr>
        <p:txBody>
          <a:bodyPr anchor="ctr">
            <a:normAutofit/>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AA70F276-1833-4A75-9C1D-A56E2295A68D}" type="datetimeFigureOut">
              <a:rPr lang="en-US" smtClean="0"/>
              <a:pPr/>
              <a:t>4/26/2024</a:t>
            </a:fld>
            <a:endParaRPr lang="en-US"/>
          </a:p>
        </p:txBody>
      </p:sp>
      <p:sp>
        <p:nvSpPr>
          <p:cNvPr id="6" name="Footer Placeholder 5"/>
          <p:cNvSpPr>
            <a:spLocks noGrp="1"/>
          </p:cNvSpPr>
          <p:nvPr>
            <p:ph type="ftr" sz="quarter" idx="11"/>
          </p:nvPr>
        </p:nvSpPr>
        <p:spPr>
          <a:xfrm>
            <a:off x="822960" y="455930"/>
            <a:ext cx="8389790" cy="438150"/>
          </a:xfrm>
        </p:spPr>
        <p:txBody>
          <a:bodyPr/>
          <a:lstStyle/>
          <a:p>
            <a:endParaRPr lang="en-US">
              <a:solidFill>
                <a:srgbClr val="FFFFFF"/>
              </a:solidFill>
            </a:endParaRPr>
          </a:p>
        </p:txBody>
      </p:sp>
      <p:sp>
        <p:nvSpPr>
          <p:cNvPr id="7" name="Slide Number Placeholder 6"/>
          <p:cNvSpPr>
            <a:spLocks noGrp="1"/>
          </p:cNvSpPr>
          <p:nvPr>
            <p:ph type="sldNum" sz="quarter" idx="12"/>
          </p:nvPr>
        </p:nvSpPr>
        <p:spPr>
          <a:xfrm>
            <a:off x="13034942" y="457201"/>
            <a:ext cx="772498" cy="438150"/>
          </a:xfrm>
        </p:spPr>
        <p:txBody>
          <a:bodyPr/>
          <a:lstStyle/>
          <a:p>
            <a:fld id="{28844951-7827-47D4-8276-7DDE1FA7D85A}" type="slidenum">
              <a:rPr lang="en-US" smtClean="0"/>
              <a:pPr/>
              <a:t>‹#›</a:t>
            </a:fld>
            <a:endParaRPr lang="en-US"/>
          </a:p>
        </p:txBody>
      </p:sp>
      <p:sp>
        <p:nvSpPr>
          <p:cNvPr id="9" name="TextBox 8"/>
          <p:cNvSpPr txBox="1"/>
          <p:nvPr/>
        </p:nvSpPr>
        <p:spPr>
          <a:xfrm>
            <a:off x="571500" y="1120140"/>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0" name="TextBox 9"/>
          <p:cNvSpPr txBox="1"/>
          <p:nvPr/>
        </p:nvSpPr>
        <p:spPr>
          <a:xfrm>
            <a:off x="13181076" y="324154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4038086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94" y="1349642"/>
            <a:ext cx="12175423" cy="3014202"/>
          </a:xfrm>
        </p:spPr>
        <p:txBody>
          <a:bodyPr anchor="b"/>
          <a:lstStyle>
            <a:lvl1pPr algn="l">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229360" y="4377979"/>
            <a:ext cx="12173585" cy="1199862"/>
          </a:xfrm>
        </p:spPr>
        <p:txBody>
          <a:bodyPr anchor="t"/>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4660"/>
            <a:ext cx="3493008" cy="438150"/>
          </a:xfrm>
        </p:spPr>
        <p:txBody>
          <a:bodyPr/>
          <a:lstStyle>
            <a:lvl1pPr algn="r">
              <a:defRPr/>
            </a:lvl1pPr>
          </a:lstStyle>
          <a:p>
            <a:fld id="{AA70F276-1833-4A75-9C1D-A56E2295A68D}" type="datetimeFigureOut">
              <a:rPr lang="en-US" smtClean="0"/>
              <a:pPr/>
              <a:t>4/26/2024</a:t>
            </a:fld>
            <a:endParaRPr lang="en-US"/>
          </a:p>
        </p:txBody>
      </p:sp>
      <p:sp>
        <p:nvSpPr>
          <p:cNvPr id="6" name="Footer Placeholder 5"/>
          <p:cNvSpPr>
            <a:spLocks noGrp="1"/>
          </p:cNvSpPr>
          <p:nvPr>
            <p:ph type="ftr" sz="quarter" idx="11"/>
          </p:nvPr>
        </p:nvSpPr>
        <p:spPr>
          <a:xfrm>
            <a:off x="822960" y="454660"/>
            <a:ext cx="8389790" cy="438150"/>
          </a:xfrm>
        </p:spPr>
        <p:txBody>
          <a:bodyPr/>
          <a:lstStyle/>
          <a:p>
            <a:endParaRPr lang="en-US">
              <a:solidFill>
                <a:srgbClr val="FFFFFF"/>
              </a:solidFill>
            </a:endParaRPr>
          </a:p>
        </p:txBody>
      </p:sp>
      <p:sp>
        <p:nvSpPr>
          <p:cNvPr id="7" name="Slide Number Placeholder 6"/>
          <p:cNvSpPr>
            <a:spLocks noGrp="1"/>
          </p:cNvSpPr>
          <p:nvPr>
            <p:ph type="sldNum" sz="quarter" idx="12"/>
          </p:nvPr>
        </p:nvSpPr>
        <p:spPr>
          <a:xfrm>
            <a:off x="13034942" y="457201"/>
            <a:ext cx="772498" cy="438150"/>
          </a:xfrm>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42908292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3474721" y="914400"/>
            <a:ext cx="10332719" cy="1564640"/>
          </a:xfrm>
        </p:spPr>
        <p:txBody>
          <a:bodyPr/>
          <a:lstStyle/>
          <a:p>
            <a:r>
              <a:rPr lang="en-US"/>
              <a:t>Click to edit Master title style</a:t>
            </a:r>
            <a:endParaRPr lang="en-US" dirty="0"/>
          </a:p>
        </p:txBody>
      </p:sp>
      <p:sp>
        <p:nvSpPr>
          <p:cNvPr id="7" name="Text Placeholder 2"/>
          <p:cNvSpPr>
            <a:spLocks noGrp="1"/>
          </p:cNvSpPr>
          <p:nvPr>
            <p:ph type="body" idx="1"/>
          </p:nvPr>
        </p:nvSpPr>
        <p:spPr>
          <a:xfrm>
            <a:off x="822960" y="2642496"/>
            <a:ext cx="4147718" cy="74078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822959"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242560" y="2641600"/>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5240230" y="3484880"/>
            <a:ext cx="4147718" cy="3977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662160" y="2631439"/>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9662161"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AA70F276-1833-4A75-9C1D-A56E2295A68D}" type="datetimeFigureOut">
              <a:rPr lang="en-US" smtClean="0"/>
              <a:pPr/>
              <a:t>4/26/2024</a:t>
            </a:fld>
            <a:endParaRPr lang="en-US"/>
          </a:p>
        </p:txBody>
      </p:sp>
      <p:sp>
        <p:nvSpPr>
          <p:cNvPr id="4" name="Footer Placeholder 3"/>
          <p:cNvSpPr>
            <a:spLocks noGrp="1"/>
          </p:cNvSpPr>
          <p:nvPr>
            <p:ph type="ftr" sz="quarter" idx="11"/>
          </p:nvPr>
        </p:nvSpPr>
        <p:spPr/>
        <p:txBody>
          <a:bodyPr/>
          <a:lstStyle/>
          <a:p>
            <a:endParaRPr lang="en-US">
              <a:solidFill>
                <a:srgbClr val="FFFFFF"/>
              </a:solidFill>
            </a:endParaRPr>
          </a:p>
        </p:txBody>
      </p:sp>
      <p:sp>
        <p:nvSpPr>
          <p:cNvPr id="5" name="Slide Number Placeholder 4"/>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384613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3474721" y="914400"/>
            <a:ext cx="10332719" cy="155448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26342" y="5029201"/>
            <a:ext cx="4141898"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826342" y="2834640"/>
            <a:ext cx="4141898"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826342" y="5848518"/>
            <a:ext cx="4141898"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249116" y="5029201"/>
            <a:ext cx="4138722"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249116" y="2834640"/>
            <a:ext cx="4138723"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249117" y="5848516"/>
            <a:ext cx="4138722"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659678" y="5029201"/>
            <a:ext cx="4147763"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659826" y="2834640"/>
            <a:ext cx="4137454"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659678" y="5848514"/>
            <a:ext cx="4142934"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AA70F276-1833-4A75-9C1D-A56E2295A68D}" type="datetimeFigureOut">
              <a:rPr lang="en-US" smtClean="0"/>
              <a:pPr/>
              <a:t>4/26/2024</a:t>
            </a:fld>
            <a:endParaRPr lang="en-US"/>
          </a:p>
        </p:txBody>
      </p:sp>
      <p:sp>
        <p:nvSpPr>
          <p:cNvPr id="4" name="Footer Placeholder 3"/>
          <p:cNvSpPr>
            <a:spLocks noGrp="1"/>
          </p:cNvSpPr>
          <p:nvPr>
            <p:ph type="ftr" sz="quarter" idx="11"/>
          </p:nvPr>
        </p:nvSpPr>
        <p:spPr/>
        <p:txBody>
          <a:bodyPr/>
          <a:lstStyle/>
          <a:p>
            <a:endParaRPr lang="en-US">
              <a:solidFill>
                <a:srgbClr val="FFFFFF"/>
              </a:solidFill>
            </a:endParaRPr>
          </a:p>
        </p:txBody>
      </p:sp>
      <p:sp>
        <p:nvSpPr>
          <p:cNvPr id="5" name="Slide Number Placeholder 4"/>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33219898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822960" y="2633471"/>
            <a:ext cx="12984480" cy="48289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4/26/2024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304122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Vertical Title 1"/>
          <p:cNvSpPr>
            <a:spLocks noGrp="1"/>
          </p:cNvSpPr>
          <p:nvPr>
            <p:ph type="title" orient="vert"/>
          </p:nvPr>
        </p:nvSpPr>
        <p:spPr>
          <a:xfrm>
            <a:off x="11338560" y="894080"/>
            <a:ext cx="2468880" cy="4683760"/>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29360" y="894081"/>
            <a:ext cx="9845041" cy="468376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377342" y="455930"/>
            <a:ext cx="3493008" cy="438150"/>
          </a:xfrm>
        </p:spPr>
        <p:txBody>
          <a:bodyPr/>
          <a:lstStyle>
            <a:lvl1pPr algn="r">
              <a:defRPr/>
            </a:lvl1pPr>
          </a:lstStyle>
          <a:p>
            <a:fld id="{F6764DA5-CD3D-4590-A511-FCD3BC7A793E}" type="datetimeFigureOut">
              <a:rPr lang="en-US" smtClean="0"/>
              <a:t>4/26/2024</a:t>
            </a:fld>
            <a:endParaRPr lang="en-US" dirty="0"/>
          </a:p>
        </p:txBody>
      </p:sp>
      <p:sp>
        <p:nvSpPr>
          <p:cNvPr id="5" name="Footer Placeholder 4"/>
          <p:cNvSpPr>
            <a:spLocks noGrp="1"/>
          </p:cNvSpPr>
          <p:nvPr>
            <p:ph type="ftr" sz="quarter" idx="11"/>
          </p:nvPr>
        </p:nvSpPr>
        <p:spPr>
          <a:xfrm>
            <a:off x="822960" y="457201"/>
            <a:ext cx="8389790" cy="438150"/>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997552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432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70F276-1833-4A75-9C1D-A56E2295A68D}" type="datetimeFigureOut">
              <a:rPr lang="en-US" smtClean="0"/>
              <a:t>4/26/2024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4175853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1" y="904240"/>
            <a:ext cx="12984479" cy="3362322"/>
          </a:xfrm>
        </p:spPr>
        <p:txBody>
          <a:bodyPr anchor="b">
            <a:normAutofit/>
          </a:bodyPr>
          <a:lstStyle>
            <a:lvl1pPr algn="r">
              <a:defRPr sz="4800"/>
            </a:lvl1pPr>
          </a:lstStyle>
          <a:p>
            <a:r>
              <a:rPr lang="en-US"/>
              <a:t>Click to edit Master title style</a:t>
            </a:r>
            <a:endParaRPr lang="en-US" dirty="0"/>
          </a:p>
        </p:txBody>
      </p:sp>
      <p:sp>
        <p:nvSpPr>
          <p:cNvPr id="3" name="Text Placeholder 2"/>
          <p:cNvSpPr>
            <a:spLocks noGrp="1"/>
          </p:cNvSpPr>
          <p:nvPr>
            <p:ph type="body" idx="1"/>
          </p:nvPr>
        </p:nvSpPr>
        <p:spPr>
          <a:xfrm>
            <a:off x="1229360" y="4370071"/>
            <a:ext cx="12588240" cy="1146810"/>
          </a:xfrm>
        </p:spPr>
        <p:txBody>
          <a:bodyPr>
            <a:normAutofit/>
          </a:bodyPr>
          <a:lstStyle>
            <a:lvl1pPr marL="0" indent="0" algn="r">
              <a:buNone/>
              <a:defRPr sz="264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9377342" y="457201"/>
            <a:ext cx="3493008" cy="438150"/>
          </a:xfrm>
        </p:spPr>
        <p:txBody>
          <a:bodyPr/>
          <a:lstStyle>
            <a:lvl1pPr algn="r">
              <a:defRPr/>
            </a:lvl1pPr>
          </a:lstStyle>
          <a:p>
            <a:fld id="{C6F822A4-8DA6-4447-9B1F-C5DB58435268}" type="datetimeFigureOut">
              <a:rPr lang="en-US" smtClean="0"/>
              <a:t>4/26/2024</a:t>
            </a:fld>
            <a:endParaRPr lang="en-US" dirty="0"/>
          </a:p>
        </p:txBody>
      </p:sp>
      <p:sp>
        <p:nvSpPr>
          <p:cNvPr id="5" name="Footer Placeholder 4"/>
          <p:cNvSpPr>
            <a:spLocks noGrp="1"/>
          </p:cNvSpPr>
          <p:nvPr>
            <p:ph type="ftr" sz="quarter" idx="11"/>
          </p:nvPr>
        </p:nvSpPr>
        <p:spPr>
          <a:xfrm>
            <a:off x="822960" y="457202"/>
            <a:ext cx="8389790" cy="436878"/>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2739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2633471"/>
            <a:ext cx="6400800" cy="4828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633471"/>
            <a:ext cx="6400800" cy="4828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4/26/2024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489446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74720" y="914400"/>
            <a:ext cx="10332720" cy="1554480"/>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91" y="2620563"/>
            <a:ext cx="6095989"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822961" y="3759200"/>
            <a:ext cx="6374130" cy="3703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80960" y="2620563"/>
            <a:ext cx="6126480"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759200"/>
            <a:ext cx="6400800" cy="3703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4/26/2024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12032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4/26/2024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94948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4/26/2024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280266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4937760" cy="1920240"/>
          </a:xfrm>
        </p:spPr>
        <p:txBody>
          <a:bodyPr anchor="b"/>
          <a:lstStyle>
            <a:lvl1pPr algn="l">
              <a:defRPr sz="3840"/>
            </a:lvl1pPr>
          </a:lstStyle>
          <a:p>
            <a:r>
              <a:rPr lang="en-US"/>
              <a:t>Click to edit Master title style</a:t>
            </a:r>
            <a:endParaRPr lang="en-US" dirty="0"/>
          </a:p>
        </p:txBody>
      </p:sp>
      <p:sp>
        <p:nvSpPr>
          <p:cNvPr id="3" name="Content Placeholder 2"/>
          <p:cNvSpPr>
            <a:spLocks noGrp="1"/>
          </p:cNvSpPr>
          <p:nvPr>
            <p:ph idx="1"/>
          </p:nvPr>
        </p:nvSpPr>
        <p:spPr>
          <a:xfrm>
            <a:off x="5994698" y="896111"/>
            <a:ext cx="7812742" cy="656631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2960" y="3749039"/>
            <a:ext cx="4937760"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smtClean="0"/>
              <a:t>4/26/2024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13605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8247888" cy="1920240"/>
          </a:xfrm>
        </p:spPr>
        <p:txBody>
          <a:bodyPr anchor="b"/>
          <a:lstStyle>
            <a:lvl1pPr algn="l">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9433486" y="901490"/>
            <a:ext cx="4373954" cy="6560932"/>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22960" y="3749039"/>
            <a:ext cx="8247888"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4/26/2024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803585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4630400" cy="1729740"/>
          </a:xfrm>
          <a:prstGeom prst="rect">
            <a:avLst/>
          </a:prstGeom>
        </p:spPr>
      </p:pic>
      <p:sp>
        <p:nvSpPr>
          <p:cNvPr id="2" name="Title Placeholder 1"/>
          <p:cNvSpPr>
            <a:spLocks noGrp="1"/>
          </p:cNvSpPr>
          <p:nvPr>
            <p:ph type="title"/>
          </p:nvPr>
        </p:nvSpPr>
        <p:spPr>
          <a:xfrm>
            <a:off x="3474720" y="917247"/>
            <a:ext cx="10332720" cy="155163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22960" y="2633473"/>
            <a:ext cx="12984480" cy="48289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14432" y="7627621"/>
            <a:ext cx="3493008"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AA70F276-1833-4A75-9C1D-A56E2295A68D}" type="datetimeFigureOut">
              <a:rPr lang="en-US" smtClean="0"/>
              <a:pPr/>
              <a:t>4/26/2024</a:t>
            </a:fld>
            <a:endParaRPr lang="en-US"/>
          </a:p>
        </p:txBody>
      </p:sp>
      <p:sp>
        <p:nvSpPr>
          <p:cNvPr id="5" name="Footer Placeholder 4"/>
          <p:cNvSpPr>
            <a:spLocks noGrp="1"/>
          </p:cNvSpPr>
          <p:nvPr>
            <p:ph type="ftr" sz="quarter" idx="3"/>
          </p:nvPr>
        </p:nvSpPr>
        <p:spPr>
          <a:xfrm>
            <a:off x="822960" y="7627015"/>
            <a:ext cx="9326880" cy="438150"/>
          </a:xfrm>
          <a:prstGeom prst="rect">
            <a:avLst/>
          </a:prstGeom>
        </p:spPr>
        <p:txBody>
          <a:bodyPr vert="horz" lIns="91440" tIns="45720" rIns="91440" bIns="45720" rtlCol="0" anchor="ctr"/>
          <a:lstStyle>
            <a:lvl1pPr algn="l">
              <a:defRPr sz="1260">
                <a:solidFill>
                  <a:schemeClr val="tx1">
                    <a:tint val="75000"/>
                  </a:schemeClr>
                </a:solidFill>
              </a:defRPr>
            </a:lvl1pPr>
          </a:lstStyle>
          <a:p>
            <a:endParaRPr lang="en-US">
              <a:solidFill>
                <a:srgbClr val="FFFFFF"/>
              </a:solidFill>
            </a:endParaRPr>
          </a:p>
        </p:txBody>
      </p:sp>
      <p:sp>
        <p:nvSpPr>
          <p:cNvPr id="6" name="Slide Number Placeholder 5"/>
          <p:cNvSpPr>
            <a:spLocks noGrp="1"/>
          </p:cNvSpPr>
          <p:nvPr>
            <p:ph type="sldNum" sz="quarter" idx="4"/>
          </p:nvPr>
        </p:nvSpPr>
        <p:spPr>
          <a:xfrm>
            <a:off x="10515600" y="457201"/>
            <a:ext cx="3291840"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28844951-7827-47D4-8276-7DDE1FA7D85A}" type="slidenum">
              <a:rPr lang="en-US" smtClean="0"/>
              <a:pPr/>
              <a:t>‹#›</a:t>
            </a:fld>
            <a:endParaRPr lang="en-US"/>
          </a:p>
        </p:txBody>
      </p:sp>
    </p:spTree>
    <p:extLst>
      <p:ext uri="{BB962C8B-B14F-4D97-AF65-F5344CB8AC3E}">
        <p14:creationId xmlns:p14="http://schemas.microsoft.com/office/powerpoint/2010/main" val="241564050"/>
      </p:ext>
    </p:extLst>
  </p:cSld>
  <p:clrMap bg1="dk1" tx1="lt1" bg2="dk2" tx2="lt2" accent1="accent1" accent2="accent2" accent3="accent3" accent4="accent4" accent5="accent5" accent6="accent6" hlink="hlink" folHlink="folHlink"/>
  <p:sldLayoutIdLst>
    <p:sldLayoutId id="2147484007" r:id="rId1"/>
    <p:sldLayoutId id="2147484008" r:id="rId2"/>
    <p:sldLayoutId id="2147484009" r:id="rId3"/>
    <p:sldLayoutId id="2147484010" r:id="rId4"/>
    <p:sldLayoutId id="2147484011" r:id="rId5"/>
    <p:sldLayoutId id="2147484012" r:id="rId6"/>
    <p:sldLayoutId id="2147484013" r:id="rId7"/>
    <p:sldLayoutId id="2147484014" r:id="rId8"/>
    <p:sldLayoutId id="2147484015" r:id="rId9"/>
    <p:sldLayoutId id="2147484016" r:id="rId10"/>
    <p:sldLayoutId id="2147484017" r:id="rId11"/>
    <p:sldLayoutId id="2147484018" r:id="rId12"/>
    <p:sldLayoutId id="2147484019" r:id="rId13"/>
    <p:sldLayoutId id="2147484020" r:id="rId14"/>
    <p:sldLayoutId id="2147484021" r:id="rId15"/>
    <p:sldLayoutId id="2147484022" r:id="rId16"/>
    <p:sldLayoutId id="2147484023" r:id="rId17"/>
    <p:sldLayoutId id="2147484024" r:id="rId18"/>
  </p:sldLayoutIdLst>
  <p:txStyles>
    <p:titleStyle>
      <a:lvl1pPr algn="r" defTabSz="1097280" rtl="0" eaLnBrk="1" latinLnBrk="0" hangingPunct="1">
        <a:lnSpc>
          <a:spcPct val="90000"/>
        </a:lnSpc>
        <a:spcBef>
          <a:spcPct val="0"/>
        </a:spcBef>
        <a:buNone/>
        <a:defRPr sz="4800" kern="1200" cap="all" baseline="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264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5.png"/><Relationship Id="rId7" Type="http://schemas.openxmlformats.org/officeDocument/2006/relationships/hyperlink" Target="https://gamma.app" TargetMode="External"/><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5.png"/><Relationship Id="rId7"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hyperlink" Target="https://gamma.app" TargetMode="External"/></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5.png"/><Relationship Id="rId7" Type="http://schemas.openxmlformats.org/officeDocument/2006/relationships/hyperlink" Target="https://gamma.app" TargetMode="External"/><Relationship Id="rId2" Type="http://schemas.openxmlformats.org/officeDocument/2006/relationships/notesSlide" Target="../notesSlides/notesSlide10.xml"/><Relationship Id="rId1" Type="http://schemas.openxmlformats.org/officeDocument/2006/relationships/slideLayout" Target="../slideLayouts/slideLayout18.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hyperlink" Target="https://gamma.app"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hyperlink" Target="https://gamma.app/" TargetMode="Externa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5.png"/><Relationship Id="rId7" Type="http://schemas.openxmlformats.org/officeDocument/2006/relationships/hyperlink" Target="https://gamma.app/" TargetMode="External"/><Relationship Id="rId2" Type="http://schemas.openxmlformats.org/officeDocument/2006/relationships/notesSlide" Target="../notesSlides/notesSlide13.xml"/><Relationship Id="rId1" Type="http://schemas.openxmlformats.org/officeDocument/2006/relationships/slideLayout" Target="../slideLayouts/slideLayout1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hyperlink" Target="https://gamma.app/" TargetMode="Externa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hyperlink" Target="https://gamma.app"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hyperlink" Target="https://gamma.app" TargetMode="Externa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hyperlink" Target="https://gamma.app" TargetMode="Externa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hyperlink" Target="https://gamma.app" TargetMode="Externa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hyperlink" Target="https://gamma.app" TargetMode="Externa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hyperlink" Target="https://gamma.app" TargetMode="Externa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5212CB4-9CFF-A8AE-633B-DD70E1A57BBF}"/>
              </a:ext>
            </a:extLst>
          </p:cNvPr>
          <p:cNvPicPr>
            <a:picLocks noChangeAspect="1"/>
          </p:cNvPicPr>
          <p:nvPr/>
        </p:nvPicPr>
        <p:blipFill rotWithShape="1">
          <a:blip r:embed="rId2">
            <a:alphaModFix amt="20000"/>
          </a:blip>
          <a:srcRect t="4991" r="6" b="1721"/>
          <a:stretch/>
        </p:blipFill>
        <p:spPr>
          <a:xfrm>
            <a:off x="24" y="22046"/>
            <a:ext cx="14626718" cy="8228791"/>
          </a:xfrm>
          <a:prstGeom prst="rect">
            <a:avLst/>
          </a:prstGeom>
        </p:spPr>
      </p:pic>
      <p:sp>
        <p:nvSpPr>
          <p:cNvPr id="2" name="Title 1"/>
          <p:cNvSpPr>
            <a:spLocks noGrp="1"/>
          </p:cNvSpPr>
          <p:nvPr>
            <p:ph type="ctrTitle"/>
          </p:nvPr>
        </p:nvSpPr>
        <p:spPr/>
        <p:txBody>
          <a:bodyPr>
            <a:normAutofit/>
          </a:bodyPr>
          <a:lstStyle/>
          <a:p>
            <a:r>
              <a:rPr lang="en-US" dirty="0">
                <a:solidFill>
                  <a:srgbClr val="FFFFFF"/>
                </a:solidFill>
                <a:cs typeface="Calibri Light"/>
              </a:rPr>
              <a:t>Minor Project</a:t>
            </a:r>
          </a:p>
        </p:txBody>
      </p:sp>
      <p:sp>
        <p:nvSpPr>
          <p:cNvPr id="3" name="Subtitle 2"/>
          <p:cNvSpPr>
            <a:spLocks noGrp="1"/>
          </p:cNvSpPr>
          <p:nvPr>
            <p:ph type="subTitle" idx="1"/>
          </p:nvPr>
        </p:nvSpPr>
        <p:spPr/>
        <p:txBody>
          <a:bodyPr vert="horz" lIns="109728" tIns="54864" rIns="109728" bIns="54864" rtlCol="0">
            <a:normAutofit/>
          </a:bodyPr>
          <a:lstStyle/>
          <a:p>
            <a:r>
              <a:rPr lang="en-US" sz="2640">
                <a:solidFill>
                  <a:srgbClr val="FFFFFF"/>
                </a:solidFill>
                <a:cs typeface="Calibri"/>
              </a:rPr>
              <a:t>SR University</a:t>
            </a:r>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085731"/>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Gaps Identified</a:t>
            </a:r>
            <a:endParaRPr lang="en-US" sz="4374" dirty="0"/>
          </a:p>
        </p:txBody>
      </p:sp>
      <p:pic>
        <p:nvPicPr>
          <p:cNvPr id="5" name="Image 1" descr="preencoded.png"/>
          <p:cNvPicPr>
            <a:picLocks noChangeAspect="1"/>
          </p:cNvPicPr>
          <p:nvPr/>
        </p:nvPicPr>
        <p:blipFill>
          <a:blip r:embed="rId4"/>
          <a:stretch>
            <a:fillRect/>
          </a:stretch>
        </p:blipFill>
        <p:spPr>
          <a:xfrm>
            <a:off x="2037993" y="2224445"/>
            <a:ext cx="3295888" cy="2036921"/>
          </a:xfrm>
          <a:prstGeom prst="rect">
            <a:avLst/>
          </a:prstGeom>
        </p:spPr>
      </p:pic>
      <p:sp>
        <p:nvSpPr>
          <p:cNvPr id="6" name="Text 2"/>
          <p:cNvSpPr/>
          <p:nvPr/>
        </p:nvSpPr>
        <p:spPr>
          <a:xfrm>
            <a:off x="2037993" y="4539020"/>
            <a:ext cx="3295888" cy="694373"/>
          </a:xfrm>
          <a:prstGeom prst="rect">
            <a:avLst/>
          </a:prstGeom>
          <a:noFill/>
          <a:ln/>
        </p:spPr>
        <p:txBody>
          <a:bodyPr wrap="squar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Lack of Automated Enforcement</a:t>
            </a:r>
            <a:endParaRPr lang="en-US" sz="2187" dirty="0"/>
          </a:p>
        </p:txBody>
      </p:sp>
      <p:sp>
        <p:nvSpPr>
          <p:cNvPr id="7" name="Text 3"/>
          <p:cNvSpPr/>
          <p:nvPr/>
        </p:nvSpPr>
        <p:spPr>
          <a:xfrm>
            <a:off x="2037993" y="5366623"/>
            <a:ext cx="3295888" cy="1421606"/>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Existing systems rely heavily on manual monitoring, leading to inconsistent enforcement and limited coverage of violations.</a:t>
            </a:r>
            <a:endParaRPr lang="en-US" sz="1750" dirty="0"/>
          </a:p>
        </p:txBody>
      </p:sp>
      <p:pic>
        <p:nvPicPr>
          <p:cNvPr id="8" name="Image 2" descr="preencoded.png"/>
          <p:cNvPicPr>
            <a:picLocks noChangeAspect="1"/>
          </p:cNvPicPr>
          <p:nvPr/>
        </p:nvPicPr>
        <p:blipFill>
          <a:blip r:embed="rId5"/>
          <a:stretch>
            <a:fillRect/>
          </a:stretch>
        </p:blipFill>
        <p:spPr>
          <a:xfrm>
            <a:off x="5667137" y="2224445"/>
            <a:ext cx="3296007" cy="2037040"/>
          </a:xfrm>
          <a:prstGeom prst="rect">
            <a:avLst/>
          </a:prstGeom>
        </p:spPr>
      </p:pic>
      <p:sp>
        <p:nvSpPr>
          <p:cNvPr id="9" name="Text 4"/>
          <p:cNvSpPr/>
          <p:nvPr/>
        </p:nvSpPr>
        <p:spPr>
          <a:xfrm>
            <a:off x="5667137" y="4539139"/>
            <a:ext cx="3296007" cy="694373"/>
          </a:xfrm>
          <a:prstGeom prst="rect">
            <a:avLst/>
          </a:prstGeom>
          <a:noFill/>
          <a:ln/>
        </p:spPr>
        <p:txBody>
          <a:bodyPr wrap="squar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Limited Computer Vision Capabilities</a:t>
            </a:r>
            <a:endParaRPr lang="en-US" sz="2187" dirty="0"/>
          </a:p>
        </p:txBody>
      </p:sp>
      <p:sp>
        <p:nvSpPr>
          <p:cNvPr id="10" name="Text 5"/>
          <p:cNvSpPr/>
          <p:nvPr/>
        </p:nvSpPr>
        <p:spPr>
          <a:xfrm>
            <a:off x="5667137" y="5366742"/>
            <a:ext cx="3296007" cy="1777008"/>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Existing camera-based systems struggle to accurately detect and classify a wide range of traffic violations in real-world conditions.</a:t>
            </a:r>
            <a:endParaRPr lang="en-US" sz="1750" dirty="0"/>
          </a:p>
        </p:txBody>
      </p:sp>
      <p:pic>
        <p:nvPicPr>
          <p:cNvPr id="11" name="Image 3" descr="preencoded.png"/>
          <p:cNvPicPr>
            <a:picLocks noChangeAspect="1"/>
          </p:cNvPicPr>
          <p:nvPr/>
        </p:nvPicPr>
        <p:blipFill>
          <a:blip r:embed="rId6"/>
          <a:stretch>
            <a:fillRect/>
          </a:stretch>
        </p:blipFill>
        <p:spPr>
          <a:xfrm>
            <a:off x="9296400" y="2224445"/>
            <a:ext cx="3296007" cy="2037040"/>
          </a:xfrm>
          <a:prstGeom prst="rect">
            <a:avLst/>
          </a:prstGeom>
        </p:spPr>
      </p:pic>
      <p:sp>
        <p:nvSpPr>
          <p:cNvPr id="12" name="Text 6"/>
          <p:cNvSpPr/>
          <p:nvPr/>
        </p:nvSpPr>
        <p:spPr>
          <a:xfrm>
            <a:off x="9296400" y="4539139"/>
            <a:ext cx="3296007" cy="694373"/>
          </a:xfrm>
          <a:prstGeom prst="rect">
            <a:avLst/>
          </a:prstGeom>
          <a:noFill/>
          <a:ln/>
        </p:spPr>
        <p:txBody>
          <a:bodyPr wrap="squar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Inefficient Fining Processes</a:t>
            </a:r>
            <a:endParaRPr lang="en-US" sz="2187" dirty="0"/>
          </a:p>
        </p:txBody>
      </p:sp>
      <p:sp>
        <p:nvSpPr>
          <p:cNvPr id="13" name="Text 7"/>
          <p:cNvSpPr/>
          <p:nvPr/>
        </p:nvSpPr>
        <p:spPr>
          <a:xfrm>
            <a:off x="9296400" y="5366742"/>
            <a:ext cx="3296007" cy="1777008"/>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The existing systems for issuing fines and penalties for traffic violations are often slow, manual, and lacking in transparency.</a:t>
            </a:r>
            <a:endParaRPr lang="en-US" sz="1750" dirty="0"/>
          </a:p>
        </p:txBody>
      </p:sp>
      <p:pic>
        <p:nvPicPr>
          <p:cNvPr id="14"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148"/>
          </a:xfrm>
          <a:prstGeom prst="rect">
            <a:avLst/>
          </a:prstGeom>
          <a:solidFill>
            <a:srgbClr val="1B1C1D"/>
          </a:solidFill>
          <a:ln/>
        </p:spPr>
      </p:sp>
      <p:sp>
        <p:nvSpPr>
          <p:cNvPr id="4" name="Text 1"/>
          <p:cNvSpPr/>
          <p:nvPr/>
        </p:nvSpPr>
        <p:spPr>
          <a:xfrm>
            <a:off x="2100739" y="603766"/>
            <a:ext cx="10428923" cy="1372076"/>
          </a:xfrm>
          <a:prstGeom prst="rect">
            <a:avLst/>
          </a:prstGeom>
          <a:noFill/>
          <a:ln/>
        </p:spPr>
        <p:txBody>
          <a:bodyPr wrap="square" rtlCol="0" anchor="t"/>
          <a:lstStyle/>
          <a:p>
            <a:pPr marL="0" indent="0">
              <a:lnSpc>
                <a:spcPts val="5402"/>
              </a:lnSpc>
              <a:buNone/>
            </a:pPr>
            <a:r>
              <a:rPr lang="en-US" sz="4322" dirty="0">
                <a:solidFill>
                  <a:srgbClr val="AE8625"/>
                </a:solidFill>
                <a:latin typeface="+mj-lt"/>
                <a:ea typeface="Prata" pitchFamily="34" charset="-122"/>
                <a:cs typeface="Prata" pitchFamily="34" charset="-120"/>
              </a:rPr>
              <a:t>Integration with Security Cameras and Fining Mechanism</a:t>
            </a:r>
            <a:endParaRPr lang="en-US" sz="4322" dirty="0">
              <a:latin typeface="+mj-lt"/>
            </a:endParaRPr>
          </a:p>
        </p:txBody>
      </p:sp>
      <p:pic>
        <p:nvPicPr>
          <p:cNvPr id="5" name="Image 1" descr="preencoded.png"/>
          <p:cNvPicPr>
            <a:picLocks noChangeAspect="1"/>
          </p:cNvPicPr>
          <p:nvPr/>
        </p:nvPicPr>
        <p:blipFill>
          <a:blip r:embed="rId4"/>
          <a:stretch>
            <a:fillRect/>
          </a:stretch>
        </p:blipFill>
        <p:spPr>
          <a:xfrm>
            <a:off x="2100739" y="2414945"/>
            <a:ext cx="3256717" cy="2012752"/>
          </a:xfrm>
          <a:prstGeom prst="rect">
            <a:avLst/>
          </a:prstGeom>
        </p:spPr>
      </p:pic>
      <p:sp>
        <p:nvSpPr>
          <p:cNvPr id="6" name="Text 2"/>
          <p:cNvSpPr/>
          <p:nvPr/>
        </p:nvSpPr>
        <p:spPr>
          <a:xfrm>
            <a:off x="2100739" y="4702135"/>
            <a:ext cx="3256717" cy="686038"/>
          </a:xfrm>
          <a:prstGeom prst="rect">
            <a:avLst/>
          </a:prstGeom>
          <a:noFill/>
          <a:ln/>
        </p:spPr>
        <p:txBody>
          <a:bodyPr wrap="square" rtlCol="0" anchor="t"/>
          <a:lstStyle/>
          <a:p>
            <a:pPr marL="0" indent="0" algn="l">
              <a:lnSpc>
                <a:spcPts val="2701"/>
              </a:lnSpc>
              <a:buNone/>
            </a:pPr>
            <a:r>
              <a:rPr lang="en-US" sz="2161" dirty="0">
                <a:solidFill>
                  <a:srgbClr val="AE8625"/>
                </a:solidFill>
                <a:latin typeface="+mj-lt"/>
                <a:ea typeface="Prata" pitchFamily="34" charset="-122"/>
                <a:cs typeface="Prata" pitchFamily="34" charset="-120"/>
              </a:rPr>
              <a:t>Seamless Camera Integration</a:t>
            </a:r>
            <a:endParaRPr lang="en-US" sz="2161" dirty="0">
              <a:latin typeface="+mj-lt"/>
            </a:endParaRPr>
          </a:p>
        </p:txBody>
      </p:sp>
      <p:sp>
        <p:nvSpPr>
          <p:cNvPr id="7" name="Text 3"/>
          <p:cNvSpPr/>
          <p:nvPr/>
        </p:nvSpPr>
        <p:spPr>
          <a:xfrm>
            <a:off x="2100739" y="5519857"/>
            <a:ext cx="3256717" cy="2107406"/>
          </a:xfrm>
          <a:prstGeom prst="rect">
            <a:avLst/>
          </a:prstGeom>
          <a:noFill/>
          <a:ln/>
        </p:spPr>
        <p:txBody>
          <a:bodyPr wrap="square" rtlCol="0" anchor="t"/>
          <a:lstStyle/>
          <a:p>
            <a:pPr marL="0" indent="0" algn="l">
              <a:lnSpc>
                <a:spcPts val="2766"/>
              </a:lnSpc>
              <a:buNone/>
            </a:pPr>
            <a:r>
              <a:rPr lang="en-US" sz="1729" dirty="0">
                <a:solidFill>
                  <a:srgbClr val="CFCBBF"/>
                </a:solidFill>
                <a:latin typeface="+mj-lt"/>
                <a:ea typeface="Raleway" pitchFamily="34" charset="-122"/>
                <a:cs typeface="Raleway" pitchFamily="34" charset="-120"/>
              </a:rPr>
              <a:t>The system will seamlessly integrate with existing security camera networks, leveraging the wide coverage of urban streets to detect traffic violations in real-time.</a:t>
            </a:r>
            <a:endParaRPr lang="en-US" sz="1729" dirty="0">
              <a:latin typeface="+mj-lt"/>
            </a:endParaRPr>
          </a:p>
        </p:txBody>
      </p:sp>
      <p:pic>
        <p:nvPicPr>
          <p:cNvPr id="8" name="Image 2" descr="preencoded.png"/>
          <p:cNvPicPr>
            <a:picLocks noChangeAspect="1"/>
          </p:cNvPicPr>
          <p:nvPr/>
        </p:nvPicPr>
        <p:blipFill>
          <a:blip r:embed="rId5"/>
          <a:stretch>
            <a:fillRect/>
          </a:stretch>
        </p:blipFill>
        <p:spPr>
          <a:xfrm>
            <a:off x="5686782" y="2414945"/>
            <a:ext cx="3256717" cy="2012752"/>
          </a:xfrm>
          <a:prstGeom prst="rect">
            <a:avLst/>
          </a:prstGeom>
        </p:spPr>
      </p:pic>
      <p:sp>
        <p:nvSpPr>
          <p:cNvPr id="9" name="Text 4"/>
          <p:cNvSpPr/>
          <p:nvPr/>
        </p:nvSpPr>
        <p:spPr>
          <a:xfrm>
            <a:off x="5686782" y="4702135"/>
            <a:ext cx="3256717" cy="686038"/>
          </a:xfrm>
          <a:prstGeom prst="rect">
            <a:avLst/>
          </a:prstGeom>
          <a:noFill/>
          <a:ln/>
        </p:spPr>
        <p:txBody>
          <a:bodyPr wrap="square" rtlCol="0" anchor="t"/>
          <a:lstStyle/>
          <a:p>
            <a:pPr marL="0" indent="0" algn="l">
              <a:lnSpc>
                <a:spcPts val="2701"/>
              </a:lnSpc>
              <a:buNone/>
            </a:pPr>
            <a:r>
              <a:rPr lang="en-US" sz="2161" dirty="0">
                <a:solidFill>
                  <a:srgbClr val="AE8625"/>
                </a:solidFill>
                <a:latin typeface="+mj-lt"/>
                <a:ea typeface="Prata" pitchFamily="34" charset="-122"/>
                <a:cs typeface="Prata" pitchFamily="34" charset="-120"/>
              </a:rPr>
              <a:t>Automated Fining Process</a:t>
            </a:r>
            <a:endParaRPr lang="en-US" sz="2161" dirty="0">
              <a:latin typeface="+mj-lt"/>
            </a:endParaRPr>
          </a:p>
        </p:txBody>
      </p:sp>
      <p:sp>
        <p:nvSpPr>
          <p:cNvPr id="10" name="Text 5"/>
          <p:cNvSpPr/>
          <p:nvPr/>
        </p:nvSpPr>
        <p:spPr>
          <a:xfrm>
            <a:off x="5686782" y="5519857"/>
            <a:ext cx="3256717" cy="2107406"/>
          </a:xfrm>
          <a:prstGeom prst="rect">
            <a:avLst/>
          </a:prstGeom>
          <a:noFill/>
          <a:ln/>
        </p:spPr>
        <p:txBody>
          <a:bodyPr wrap="square" rtlCol="0" anchor="t"/>
          <a:lstStyle/>
          <a:p>
            <a:pPr marL="0" indent="0" algn="l">
              <a:lnSpc>
                <a:spcPts val="2766"/>
              </a:lnSpc>
              <a:buNone/>
            </a:pPr>
            <a:r>
              <a:rPr lang="en-US" sz="1729" dirty="0">
                <a:solidFill>
                  <a:srgbClr val="CFCBBF"/>
                </a:solidFill>
                <a:latin typeface="+mj-lt"/>
                <a:ea typeface="Raleway" pitchFamily="34" charset="-122"/>
                <a:cs typeface="Raleway" pitchFamily="34" charset="-120"/>
              </a:rPr>
              <a:t>Upon detecting a violation, the system will automatically issue a fine to the vehicle's registered owner, streamlining enforcement and improving compliance with traffic laws.</a:t>
            </a:r>
            <a:endParaRPr lang="en-US" sz="1729" dirty="0">
              <a:latin typeface="+mj-lt"/>
            </a:endParaRPr>
          </a:p>
        </p:txBody>
      </p:sp>
      <p:pic>
        <p:nvPicPr>
          <p:cNvPr id="11" name="Image 3" descr="preencoded.png"/>
          <p:cNvPicPr>
            <a:picLocks noChangeAspect="1"/>
          </p:cNvPicPr>
          <p:nvPr/>
        </p:nvPicPr>
        <p:blipFill>
          <a:blip r:embed="rId6"/>
          <a:stretch>
            <a:fillRect/>
          </a:stretch>
        </p:blipFill>
        <p:spPr>
          <a:xfrm>
            <a:off x="9272826" y="2414945"/>
            <a:ext cx="3256836" cy="2012871"/>
          </a:xfrm>
          <a:prstGeom prst="rect">
            <a:avLst/>
          </a:prstGeom>
        </p:spPr>
      </p:pic>
      <p:sp>
        <p:nvSpPr>
          <p:cNvPr id="12" name="Text 6"/>
          <p:cNvSpPr/>
          <p:nvPr/>
        </p:nvSpPr>
        <p:spPr>
          <a:xfrm>
            <a:off x="9272826" y="4702254"/>
            <a:ext cx="3256836" cy="686038"/>
          </a:xfrm>
          <a:prstGeom prst="rect">
            <a:avLst/>
          </a:prstGeom>
          <a:noFill/>
          <a:ln/>
        </p:spPr>
        <p:txBody>
          <a:bodyPr wrap="square" rtlCol="0" anchor="t"/>
          <a:lstStyle/>
          <a:p>
            <a:pPr marL="0" indent="0" algn="l">
              <a:lnSpc>
                <a:spcPts val="2701"/>
              </a:lnSpc>
              <a:buNone/>
            </a:pPr>
            <a:r>
              <a:rPr lang="en-US" sz="2161" dirty="0">
                <a:solidFill>
                  <a:srgbClr val="AE8625"/>
                </a:solidFill>
                <a:latin typeface="+mj-lt"/>
                <a:ea typeface="Prata" pitchFamily="34" charset="-122"/>
                <a:cs typeface="Prata" pitchFamily="34" charset="-120"/>
              </a:rPr>
              <a:t>Collaborative Monitoring</a:t>
            </a:r>
            <a:endParaRPr lang="en-US" sz="2161" dirty="0">
              <a:latin typeface="+mj-lt"/>
            </a:endParaRPr>
          </a:p>
        </p:txBody>
      </p:sp>
      <p:sp>
        <p:nvSpPr>
          <p:cNvPr id="13" name="Text 7"/>
          <p:cNvSpPr/>
          <p:nvPr/>
        </p:nvSpPr>
        <p:spPr>
          <a:xfrm>
            <a:off x="9272826" y="5519976"/>
            <a:ext cx="3256836" cy="2107406"/>
          </a:xfrm>
          <a:prstGeom prst="rect">
            <a:avLst/>
          </a:prstGeom>
          <a:noFill/>
          <a:ln/>
        </p:spPr>
        <p:txBody>
          <a:bodyPr wrap="square" rtlCol="0" anchor="t"/>
          <a:lstStyle/>
          <a:p>
            <a:pPr marL="0" indent="0" algn="l">
              <a:lnSpc>
                <a:spcPts val="2766"/>
              </a:lnSpc>
              <a:buNone/>
            </a:pPr>
            <a:r>
              <a:rPr lang="en-US" sz="1729" dirty="0">
                <a:solidFill>
                  <a:srgbClr val="CFCBBF"/>
                </a:solidFill>
                <a:latin typeface="+mj-lt"/>
                <a:ea typeface="Raleway" pitchFamily="34" charset="-122"/>
                <a:cs typeface="Raleway" pitchFamily="34" charset="-120"/>
              </a:rPr>
              <a:t>In addition to security cameras, the system can also interface with dashboard cameras and other vehicle-mounted sensors to gather a comprehensive view of traffic activities.</a:t>
            </a:r>
            <a:endParaRPr lang="en-US" sz="1729" dirty="0">
              <a:latin typeface="+mj-lt"/>
            </a:endParaRPr>
          </a:p>
        </p:txBody>
      </p:sp>
      <p:pic>
        <p:nvPicPr>
          <p:cNvPr id="14"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2034"/>
            <a:ext cx="14630400" cy="8229600"/>
          </a:xfrm>
          <a:prstGeom prst="rect">
            <a:avLst/>
          </a:prstGeom>
          <a:solidFill>
            <a:srgbClr val="1B1C1D"/>
          </a:solidFill>
          <a:ln/>
        </p:spPr>
      </p:sp>
      <p:sp>
        <p:nvSpPr>
          <p:cNvPr id="4" name="Text 1"/>
          <p:cNvSpPr/>
          <p:nvPr/>
        </p:nvSpPr>
        <p:spPr>
          <a:xfrm>
            <a:off x="2037993" y="1154668"/>
            <a:ext cx="6023134" cy="694373"/>
          </a:xfrm>
          <a:prstGeom prst="rect">
            <a:avLst/>
          </a:prstGeom>
          <a:noFill/>
          <a:ln/>
        </p:spPr>
        <p:txBody>
          <a:bodyPr wrap="none" rtlCol="0" anchor="t"/>
          <a:lstStyle/>
          <a:p>
            <a:pPr marL="0" indent="0">
              <a:lnSpc>
                <a:spcPts val="5468"/>
              </a:lnSpc>
              <a:buNone/>
            </a:pPr>
            <a:r>
              <a:rPr lang="en-US" sz="4374" dirty="0">
                <a:solidFill>
                  <a:srgbClr val="AE8625"/>
                </a:solidFill>
                <a:ea typeface="Prata" pitchFamily="34" charset="-122"/>
                <a:cs typeface="Prata" pitchFamily="34" charset="-120"/>
              </a:rPr>
              <a:t>Problem Identification</a:t>
            </a:r>
            <a:endParaRPr lang="en-US" sz="4374" dirty="0"/>
          </a:p>
        </p:txBody>
      </p:sp>
      <p:sp>
        <p:nvSpPr>
          <p:cNvPr id="5" name="Text 2"/>
          <p:cNvSpPr/>
          <p:nvPr/>
        </p:nvSpPr>
        <p:spPr>
          <a:xfrm>
            <a:off x="2037993" y="2404467"/>
            <a:ext cx="2232065" cy="1041559"/>
          </a:xfrm>
          <a:prstGeom prst="rect">
            <a:avLst/>
          </a:prstGeom>
          <a:noFill/>
          <a:ln/>
        </p:spPr>
        <p:txBody>
          <a:bodyPr wrap="square" rtlCol="0" anchor="t"/>
          <a:lstStyle/>
          <a:p>
            <a:pPr marL="0" indent="0">
              <a:lnSpc>
                <a:spcPts val="2734"/>
              </a:lnSpc>
              <a:buNone/>
            </a:pPr>
            <a:r>
              <a:rPr lang="en-US" sz="2187" dirty="0">
                <a:solidFill>
                  <a:srgbClr val="AE8625"/>
                </a:solidFill>
                <a:ea typeface="Prata" pitchFamily="34" charset="-122"/>
                <a:cs typeface="Prata" pitchFamily="34" charset="-120"/>
              </a:rPr>
              <a:t>Ineffective Traffic Monitoring</a:t>
            </a:r>
            <a:endParaRPr lang="en-US" sz="2187" dirty="0"/>
          </a:p>
        </p:txBody>
      </p:sp>
      <p:sp>
        <p:nvSpPr>
          <p:cNvPr id="6" name="Text 3"/>
          <p:cNvSpPr/>
          <p:nvPr/>
        </p:nvSpPr>
        <p:spPr>
          <a:xfrm>
            <a:off x="2037993" y="3668197"/>
            <a:ext cx="2232065" cy="3198614"/>
          </a:xfrm>
          <a:prstGeom prst="rect">
            <a:avLst/>
          </a:prstGeom>
          <a:noFill/>
          <a:ln/>
        </p:spPr>
        <p:txBody>
          <a:bodyPr wrap="square" rtlCol="0" anchor="t"/>
          <a:lstStyle/>
          <a:p>
            <a:pPr marL="0" indent="0">
              <a:lnSpc>
                <a:spcPts val="2799"/>
              </a:lnSpc>
              <a:buNone/>
            </a:pPr>
            <a:r>
              <a:rPr lang="en-US" sz="1750" dirty="0">
                <a:solidFill>
                  <a:srgbClr val="CFCBBF"/>
                </a:solidFill>
                <a:ea typeface="Raleway" pitchFamily="34" charset="-122"/>
                <a:cs typeface="Raleway" pitchFamily="34" charset="-120"/>
              </a:rPr>
              <a:t>Current traffic monitoring systems often fail to accurately detect and report common violations such as running red lights, speeding, or illegal turns.</a:t>
            </a:r>
            <a:endParaRPr lang="en-US" sz="1750" dirty="0"/>
          </a:p>
        </p:txBody>
      </p:sp>
      <p:sp>
        <p:nvSpPr>
          <p:cNvPr id="7" name="Text 4"/>
          <p:cNvSpPr/>
          <p:nvPr/>
        </p:nvSpPr>
        <p:spPr>
          <a:xfrm>
            <a:off x="4819650" y="2404467"/>
            <a:ext cx="2232065" cy="694373"/>
          </a:xfrm>
          <a:prstGeom prst="rect">
            <a:avLst/>
          </a:prstGeom>
          <a:noFill/>
          <a:ln/>
        </p:spPr>
        <p:txBody>
          <a:bodyPr wrap="square" rtlCol="0" anchor="t"/>
          <a:lstStyle/>
          <a:p>
            <a:pPr marL="0" indent="0">
              <a:lnSpc>
                <a:spcPts val="2734"/>
              </a:lnSpc>
              <a:buNone/>
            </a:pPr>
            <a:r>
              <a:rPr lang="en-US" sz="2187" dirty="0">
                <a:solidFill>
                  <a:srgbClr val="AE8625"/>
                </a:solidFill>
                <a:ea typeface="Prata" pitchFamily="34" charset="-122"/>
                <a:cs typeface="Prata" pitchFamily="34" charset="-120"/>
              </a:rPr>
              <a:t>Lack of Enforcement</a:t>
            </a:r>
            <a:endParaRPr lang="en-US" sz="2187" dirty="0"/>
          </a:p>
        </p:txBody>
      </p:sp>
      <p:sp>
        <p:nvSpPr>
          <p:cNvPr id="8" name="Text 5"/>
          <p:cNvSpPr/>
          <p:nvPr/>
        </p:nvSpPr>
        <p:spPr>
          <a:xfrm>
            <a:off x="4819650" y="3321010"/>
            <a:ext cx="2232065" cy="3554016"/>
          </a:xfrm>
          <a:prstGeom prst="rect">
            <a:avLst/>
          </a:prstGeom>
          <a:noFill/>
          <a:ln/>
        </p:spPr>
        <p:txBody>
          <a:bodyPr wrap="square" rtlCol="0" anchor="t"/>
          <a:lstStyle/>
          <a:p>
            <a:pPr marL="0" indent="0">
              <a:lnSpc>
                <a:spcPts val="2799"/>
              </a:lnSpc>
              <a:buNone/>
            </a:pPr>
            <a:r>
              <a:rPr lang="en-US" sz="1750" dirty="0">
                <a:solidFill>
                  <a:srgbClr val="CFCBBF"/>
                </a:solidFill>
                <a:ea typeface="Raleway" pitchFamily="34" charset="-122"/>
                <a:cs typeface="Raleway" pitchFamily="34" charset="-120"/>
              </a:rPr>
              <a:t>Without reliable monitoring, law enforcement struggles to effectively identify and fine violators, leading to a lack of accountability and continued unsafe driving behavior.</a:t>
            </a:r>
            <a:endParaRPr lang="en-US" sz="1750" dirty="0"/>
          </a:p>
        </p:txBody>
      </p:sp>
      <p:sp>
        <p:nvSpPr>
          <p:cNvPr id="9" name="Text 6"/>
          <p:cNvSpPr/>
          <p:nvPr/>
        </p:nvSpPr>
        <p:spPr>
          <a:xfrm>
            <a:off x="7601307" y="2404467"/>
            <a:ext cx="2232065" cy="694373"/>
          </a:xfrm>
          <a:prstGeom prst="rect">
            <a:avLst/>
          </a:prstGeom>
          <a:noFill/>
          <a:ln/>
        </p:spPr>
        <p:txBody>
          <a:bodyPr wrap="square" rtlCol="0" anchor="t"/>
          <a:lstStyle/>
          <a:p>
            <a:pPr marL="0" indent="0">
              <a:lnSpc>
                <a:spcPts val="2734"/>
              </a:lnSpc>
              <a:buNone/>
            </a:pPr>
            <a:r>
              <a:rPr lang="en-US" sz="2187" dirty="0">
                <a:solidFill>
                  <a:srgbClr val="AE8625"/>
                </a:solidFill>
                <a:ea typeface="Prata" pitchFamily="34" charset="-122"/>
                <a:cs typeface="Prata" pitchFamily="34" charset="-120"/>
              </a:rPr>
              <a:t>High Accident Rates</a:t>
            </a:r>
            <a:endParaRPr lang="en-US" sz="2187" dirty="0"/>
          </a:p>
        </p:txBody>
      </p:sp>
      <p:sp>
        <p:nvSpPr>
          <p:cNvPr id="10" name="Text 7"/>
          <p:cNvSpPr/>
          <p:nvPr/>
        </p:nvSpPr>
        <p:spPr>
          <a:xfrm>
            <a:off x="7601307" y="3321010"/>
            <a:ext cx="2232065" cy="3554016"/>
          </a:xfrm>
          <a:prstGeom prst="rect">
            <a:avLst/>
          </a:prstGeom>
          <a:noFill/>
          <a:ln/>
        </p:spPr>
        <p:txBody>
          <a:bodyPr wrap="square" rtlCol="0" anchor="t"/>
          <a:lstStyle/>
          <a:p>
            <a:pPr marL="0" indent="0">
              <a:lnSpc>
                <a:spcPts val="2799"/>
              </a:lnSpc>
              <a:buNone/>
            </a:pPr>
            <a:r>
              <a:rPr lang="en-US" sz="1750" dirty="0">
                <a:solidFill>
                  <a:srgbClr val="CFCBBF"/>
                </a:solidFill>
                <a:ea typeface="Raleway" pitchFamily="34" charset="-122"/>
                <a:cs typeface="Raleway" pitchFamily="34" charset="-120"/>
              </a:rPr>
              <a:t>The combination of ineffective monitoring and limited enforcement contributes to increased traffic accidents, endangering both drivers and pedestrians.</a:t>
            </a:r>
            <a:endParaRPr lang="en-US" sz="1750" dirty="0"/>
          </a:p>
        </p:txBody>
      </p:sp>
      <p:sp>
        <p:nvSpPr>
          <p:cNvPr id="11" name="Text 8"/>
          <p:cNvSpPr/>
          <p:nvPr/>
        </p:nvSpPr>
        <p:spPr>
          <a:xfrm>
            <a:off x="10382964" y="2404467"/>
            <a:ext cx="2232065" cy="694373"/>
          </a:xfrm>
          <a:prstGeom prst="rect">
            <a:avLst/>
          </a:prstGeom>
          <a:noFill/>
          <a:ln/>
        </p:spPr>
        <p:txBody>
          <a:bodyPr wrap="square" rtlCol="0" anchor="t"/>
          <a:lstStyle/>
          <a:p>
            <a:pPr marL="0" indent="0">
              <a:lnSpc>
                <a:spcPts val="2734"/>
              </a:lnSpc>
              <a:buNone/>
            </a:pPr>
            <a:r>
              <a:rPr lang="en-US" sz="2187" dirty="0">
                <a:solidFill>
                  <a:srgbClr val="AE8625"/>
                </a:solidFill>
                <a:ea typeface="Prata" pitchFamily="34" charset="-122"/>
                <a:cs typeface="Prata" pitchFamily="34" charset="-120"/>
              </a:rPr>
              <a:t>Outdated Infrastructure</a:t>
            </a:r>
            <a:endParaRPr lang="en-US" sz="2187" dirty="0"/>
          </a:p>
        </p:txBody>
      </p:sp>
      <p:sp>
        <p:nvSpPr>
          <p:cNvPr id="12" name="Text 9"/>
          <p:cNvSpPr/>
          <p:nvPr/>
        </p:nvSpPr>
        <p:spPr>
          <a:xfrm>
            <a:off x="10382964" y="3321010"/>
            <a:ext cx="2232065" cy="3554016"/>
          </a:xfrm>
          <a:prstGeom prst="rect">
            <a:avLst/>
          </a:prstGeom>
          <a:noFill/>
          <a:ln/>
        </p:spPr>
        <p:txBody>
          <a:bodyPr wrap="square" rtlCol="0" anchor="t"/>
          <a:lstStyle/>
          <a:p>
            <a:pPr marL="0" indent="0">
              <a:lnSpc>
                <a:spcPts val="2799"/>
              </a:lnSpc>
              <a:buNone/>
            </a:pPr>
            <a:r>
              <a:rPr lang="en-US" sz="1750" dirty="0">
                <a:solidFill>
                  <a:srgbClr val="CFCBBF"/>
                </a:solidFill>
                <a:ea typeface="Raleway" pitchFamily="34" charset="-122"/>
                <a:cs typeface="Raleway" pitchFamily="34" charset="-120"/>
              </a:rPr>
              <a:t>Existing traffic camera systems often rely on outdated technology, providing low-quality footage that is insufficient for accurately detecting and classifying violations.</a:t>
            </a:r>
            <a:endParaRPr lang="en-US" sz="1750" dirty="0"/>
          </a:p>
        </p:txBody>
      </p:sp>
      <p:pic>
        <p:nvPicPr>
          <p:cNvPr id="13"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22034" y="22034"/>
            <a:ext cx="14630400" cy="8229600"/>
          </a:xfrm>
          <a:prstGeom prst="rect">
            <a:avLst/>
          </a:prstGeom>
          <a:solidFill>
            <a:srgbClr val="1B1C1D"/>
          </a:solidFill>
          <a:ln/>
        </p:spPr>
      </p:sp>
      <p:sp>
        <p:nvSpPr>
          <p:cNvPr id="4" name="Text 1"/>
          <p:cNvSpPr/>
          <p:nvPr/>
        </p:nvSpPr>
        <p:spPr>
          <a:xfrm>
            <a:off x="2320052" y="578644"/>
            <a:ext cx="5911453" cy="657225"/>
          </a:xfrm>
          <a:prstGeom prst="rect">
            <a:avLst/>
          </a:prstGeom>
          <a:noFill/>
          <a:ln/>
        </p:spPr>
        <p:txBody>
          <a:bodyPr wrap="none" rtlCol="0" anchor="t"/>
          <a:lstStyle/>
          <a:p>
            <a:pPr marL="0" indent="0">
              <a:lnSpc>
                <a:spcPts val="5175"/>
              </a:lnSpc>
              <a:buNone/>
            </a:pPr>
            <a:r>
              <a:rPr lang="en-US" sz="4140" dirty="0">
                <a:solidFill>
                  <a:srgbClr val="AE8625"/>
                </a:solidFill>
                <a:ea typeface="Prata" pitchFamily="34" charset="-122"/>
                <a:cs typeface="Prata" pitchFamily="34" charset="-120"/>
              </a:rPr>
              <a:t>Proposed Methodology</a:t>
            </a:r>
            <a:endParaRPr lang="en-US" sz="4140" dirty="0"/>
          </a:p>
        </p:txBody>
      </p:sp>
      <p:pic>
        <p:nvPicPr>
          <p:cNvPr id="5" name="Image 1" descr="preencoded.png"/>
          <p:cNvPicPr>
            <a:picLocks noChangeAspect="1"/>
          </p:cNvPicPr>
          <p:nvPr/>
        </p:nvPicPr>
        <p:blipFill>
          <a:blip r:embed="rId4"/>
          <a:stretch>
            <a:fillRect/>
          </a:stretch>
        </p:blipFill>
        <p:spPr>
          <a:xfrm>
            <a:off x="3993356" y="1656397"/>
            <a:ext cx="1648301" cy="1547932"/>
          </a:xfrm>
          <a:prstGeom prst="rect">
            <a:avLst/>
          </a:prstGeom>
        </p:spPr>
      </p:pic>
      <p:sp>
        <p:nvSpPr>
          <p:cNvPr id="6" name="Text 2"/>
          <p:cNvSpPr/>
          <p:nvPr/>
        </p:nvSpPr>
        <p:spPr>
          <a:xfrm>
            <a:off x="4772144" y="2420660"/>
            <a:ext cx="90726" cy="420529"/>
          </a:xfrm>
          <a:prstGeom prst="rect">
            <a:avLst/>
          </a:prstGeom>
          <a:noFill/>
          <a:ln/>
        </p:spPr>
        <p:txBody>
          <a:bodyPr wrap="none" rtlCol="0" anchor="t"/>
          <a:lstStyle/>
          <a:p>
            <a:pPr marL="0" indent="0" algn="ctr">
              <a:lnSpc>
                <a:spcPts val="3312"/>
              </a:lnSpc>
              <a:buNone/>
            </a:pPr>
            <a:r>
              <a:rPr lang="en-US" sz="2070" dirty="0">
                <a:solidFill>
                  <a:srgbClr val="AE8625"/>
                </a:solidFill>
                <a:ea typeface="Prata" pitchFamily="34" charset="-122"/>
                <a:cs typeface="Prata" pitchFamily="34" charset="-120"/>
              </a:rPr>
              <a:t>1</a:t>
            </a:r>
            <a:endParaRPr lang="en-US" sz="2070" dirty="0"/>
          </a:p>
        </p:txBody>
      </p:sp>
      <p:sp>
        <p:nvSpPr>
          <p:cNvPr id="7" name="Text 3"/>
          <p:cNvSpPr/>
          <p:nvPr/>
        </p:nvSpPr>
        <p:spPr>
          <a:xfrm>
            <a:off x="5851922" y="2034778"/>
            <a:ext cx="2628900" cy="328613"/>
          </a:xfrm>
          <a:prstGeom prst="rect">
            <a:avLst/>
          </a:prstGeom>
          <a:noFill/>
          <a:ln/>
        </p:spPr>
        <p:txBody>
          <a:bodyPr wrap="none" rtlCol="0" anchor="t"/>
          <a:lstStyle/>
          <a:p>
            <a:pPr marL="0" indent="0" algn="l">
              <a:lnSpc>
                <a:spcPts val="2588"/>
              </a:lnSpc>
              <a:buNone/>
            </a:pPr>
            <a:r>
              <a:rPr lang="en-US" sz="2070" dirty="0">
                <a:solidFill>
                  <a:srgbClr val="AE8625"/>
                </a:solidFill>
                <a:ea typeface="Prata" pitchFamily="34" charset="-122"/>
                <a:cs typeface="Prata" pitchFamily="34" charset="-120"/>
              </a:rPr>
              <a:t>Computer Vision</a:t>
            </a:r>
            <a:endParaRPr lang="en-US" sz="2070" dirty="0"/>
          </a:p>
        </p:txBody>
      </p:sp>
      <p:sp>
        <p:nvSpPr>
          <p:cNvPr id="8" name="Text 4"/>
          <p:cNvSpPr/>
          <p:nvPr/>
        </p:nvSpPr>
        <p:spPr>
          <a:xfrm>
            <a:off x="5851922" y="2489478"/>
            <a:ext cx="5526405" cy="336352"/>
          </a:xfrm>
          <a:prstGeom prst="rect">
            <a:avLst/>
          </a:prstGeom>
          <a:noFill/>
          <a:ln/>
        </p:spPr>
        <p:txBody>
          <a:bodyPr wrap="none" rtlCol="0" anchor="t"/>
          <a:lstStyle/>
          <a:p>
            <a:pPr marL="0" indent="0" algn="l">
              <a:lnSpc>
                <a:spcPts val="2650"/>
              </a:lnSpc>
              <a:buNone/>
            </a:pPr>
            <a:r>
              <a:rPr lang="en-US" sz="1656" dirty="0">
                <a:solidFill>
                  <a:srgbClr val="CFCBBF"/>
                </a:solidFill>
                <a:ea typeface="Raleway" pitchFamily="34" charset="-122"/>
                <a:cs typeface="Raleway" pitchFamily="34" charset="-120"/>
              </a:rPr>
              <a:t>Leverage advanced algorithms to detect traffic violations</a:t>
            </a:r>
            <a:endParaRPr lang="en-US" sz="1656" dirty="0"/>
          </a:p>
        </p:txBody>
      </p:sp>
      <p:sp>
        <p:nvSpPr>
          <p:cNvPr id="9" name="Shape 5"/>
          <p:cNvSpPr/>
          <p:nvPr/>
        </p:nvSpPr>
        <p:spPr>
          <a:xfrm>
            <a:off x="5694164" y="3218498"/>
            <a:ext cx="6563558" cy="13097"/>
          </a:xfrm>
          <a:prstGeom prst="rect">
            <a:avLst/>
          </a:prstGeom>
          <a:solidFill>
            <a:srgbClr val="D2AC47"/>
          </a:solidFill>
          <a:ln/>
        </p:spPr>
      </p:sp>
      <p:pic>
        <p:nvPicPr>
          <p:cNvPr id="10" name="Image 2" descr="preencoded.png"/>
          <p:cNvPicPr>
            <a:picLocks noChangeAspect="1"/>
          </p:cNvPicPr>
          <p:nvPr/>
        </p:nvPicPr>
        <p:blipFill>
          <a:blip r:embed="rId5"/>
          <a:stretch>
            <a:fillRect/>
          </a:stretch>
        </p:blipFill>
        <p:spPr>
          <a:xfrm>
            <a:off x="3169206" y="3256836"/>
            <a:ext cx="3296722" cy="1547932"/>
          </a:xfrm>
          <a:prstGeom prst="rect">
            <a:avLst/>
          </a:prstGeom>
        </p:spPr>
      </p:pic>
      <p:sp>
        <p:nvSpPr>
          <p:cNvPr id="11" name="Text 6"/>
          <p:cNvSpPr/>
          <p:nvPr/>
        </p:nvSpPr>
        <p:spPr>
          <a:xfrm>
            <a:off x="4736902" y="3820478"/>
            <a:ext cx="161211" cy="420529"/>
          </a:xfrm>
          <a:prstGeom prst="rect">
            <a:avLst/>
          </a:prstGeom>
          <a:noFill/>
          <a:ln/>
        </p:spPr>
        <p:txBody>
          <a:bodyPr wrap="none" rtlCol="0" anchor="t"/>
          <a:lstStyle/>
          <a:p>
            <a:pPr marL="0" indent="0" algn="ctr">
              <a:lnSpc>
                <a:spcPts val="3312"/>
              </a:lnSpc>
              <a:buNone/>
            </a:pPr>
            <a:r>
              <a:rPr lang="en-US" sz="2070" dirty="0">
                <a:solidFill>
                  <a:srgbClr val="AE8625"/>
                </a:solidFill>
                <a:ea typeface="Prata" pitchFamily="34" charset="-122"/>
                <a:cs typeface="Prata" pitchFamily="34" charset="-120"/>
              </a:rPr>
              <a:t>2</a:t>
            </a:r>
            <a:endParaRPr lang="en-US" sz="2070" dirty="0"/>
          </a:p>
        </p:txBody>
      </p:sp>
      <p:sp>
        <p:nvSpPr>
          <p:cNvPr id="12" name="Text 7"/>
          <p:cNvSpPr/>
          <p:nvPr/>
        </p:nvSpPr>
        <p:spPr>
          <a:xfrm>
            <a:off x="6676192" y="3467100"/>
            <a:ext cx="2628900" cy="328613"/>
          </a:xfrm>
          <a:prstGeom prst="rect">
            <a:avLst/>
          </a:prstGeom>
          <a:noFill/>
          <a:ln/>
        </p:spPr>
        <p:txBody>
          <a:bodyPr wrap="none" rtlCol="0" anchor="t"/>
          <a:lstStyle/>
          <a:p>
            <a:pPr marL="0" indent="0" algn="l">
              <a:lnSpc>
                <a:spcPts val="2588"/>
              </a:lnSpc>
              <a:buNone/>
            </a:pPr>
            <a:r>
              <a:rPr lang="en-US" sz="2070" dirty="0">
                <a:solidFill>
                  <a:srgbClr val="AE8625"/>
                </a:solidFill>
                <a:ea typeface="Prata" pitchFamily="34" charset="-122"/>
                <a:cs typeface="Prata" pitchFamily="34" charset="-120"/>
              </a:rPr>
              <a:t>Monitoring</a:t>
            </a:r>
            <a:endParaRPr lang="en-US" sz="2070" dirty="0"/>
          </a:p>
        </p:txBody>
      </p:sp>
      <p:sp>
        <p:nvSpPr>
          <p:cNvPr id="13" name="Text 8"/>
          <p:cNvSpPr/>
          <p:nvPr/>
        </p:nvSpPr>
        <p:spPr>
          <a:xfrm>
            <a:off x="6676192" y="3921800"/>
            <a:ext cx="5423773" cy="672703"/>
          </a:xfrm>
          <a:prstGeom prst="rect">
            <a:avLst/>
          </a:prstGeom>
          <a:noFill/>
          <a:ln/>
        </p:spPr>
        <p:txBody>
          <a:bodyPr wrap="square" rtlCol="0" anchor="t"/>
          <a:lstStyle/>
          <a:p>
            <a:pPr marL="0" indent="0" algn="l">
              <a:lnSpc>
                <a:spcPts val="2650"/>
              </a:lnSpc>
              <a:buNone/>
            </a:pPr>
            <a:r>
              <a:rPr lang="en-US" sz="1656" dirty="0">
                <a:solidFill>
                  <a:srgbClr val="CFCBBF"/>
                </a:solidFill>
                <a:ea typeface="Raleway" pitchFamily="34" charset="-122"/>
                <a:cs typeface="Raleway" pitchFamily="34" charset="-120"/>
              </a:rPr>
              <a:t>Continuously monitor roads and intersections via security cameras</a:t>
            </a:r>
            <a:endParaRPr lang="en-US" sz="1656" dirty="0"/>
          </a:p>
        </p:txBody>
      </p:sp>
      <p:sp>
        <p:nvSpPr>
          <p:cNvPr id="14" name="Shape 9"/>
          <p:cNvSpPr/>
          <p:nvPr/>
        </p:nvSpPr>
        <p:spPr>
          <a:xfrm>
            <a:off x="6518434" y="4818936"/>
            <a:ext cx="5739289" cy="13097"/>
          </a:xfrm>
          <a:prstGeom prst="rect">
            <a:avLst/>
          </a:prstGeom>
          <a:solidFill>
            <a:srgbClr val="D2AC47"/>
          </a:solidFill>
          <a:ln/>
        </p:spPr>
      </p:sp>
      <p:pic>
        <p:nvPicPr>
          <p:cNvPr id="15" name="Image 3" descr="preencoded.png"/>
          <p:cNvPicPr>
            <a:picLocks noChangeAspect="1"/>
          </p:cNvPicPr>
          <p:nvPr/>
        </p:nvPicPr>
        <p:blipFill>
          <a:blip r:embed="rId6"/>
          <a:stretch>
            <a:fillRect/>
          </a:stretch>
        </p:blipFill>
        <p:spPr>
          <a:xfrm>
            <a:off x="2344936" y="4857274"/>
            <a:ext cx="4945023" cy="1547932"/>
          </a:xfrm>
          <a:prstGeom prst="rect">
            <a:avLst/>
          </a:prstGeom>
        </p:spPr>
      </p:pic>
      <p:sp>
        <p:nvSpPr>
          <p:cNvPr id="16" name="Text 10"/>
          <p:cNvSpPr/>
          <p:nvPr/>
        </p:nvSpPr>
        <p:spPr>
          <a:xfrm>
            <a:off x="4735830" y="5420916"/>
            <a:ext cx="162997" cy="420529"/>
          </a:xfrm>
          <a:prstGeom prst="rect">
            <a:avLst/>
          </a:prstGeom>
          <a:noFill/>
          <a:ln/>
        </p:spPr>
        <p:txBody>
          <a:bodyPr wrap="none" rtlCol="0" anchor="t"/>
          <a:lstStyle/>
          <a:p>
            <a:pPr marL="0" indent="0" algn="ctr">
              <a:lnSpc>
                <a:spcPts val="3312"/>
              </a:lnSpc>
              <a:buNone/>
            </a:pPr>
            <a:r>
              <a:rPr lang="en-US" sz="2070" dirty="0">
                <a:solidFill>
                  <a:srgbClr val="AE8625"/>
                </a:solidFill>
                <a:ea typeface="Prata" pitchFamily="34" charset="-122"/>
                <a:cs typeface="Prata" pitchFamily="34" charset="-120"/>
              </a:rPr>
              <a:t>3</a:t>
            </a:r>
            <a:endParaRPr lang="en-US" sz="2070" dirty="0"/>
          </a:p>
        </p:txBody>
      </p:sp>
      <p:sp>
        <p:nvSpPr>
          <p:cNvPr id="17" name="Text 11"/>
          <p:cNvSpPr/>
          <p:nvPr/>
        </p:nvSpPr>
        <p:spPr>
          <a:xfrm>
            <a:off x="7500223" y="5067538"/>
            <a:ext cx="2628900" cy="328613"/>
          </a:xfrm>
          <a:prstGeom prst="rect">
            <a:avLst/>
          </a:prstGeom>
          <a:noFill/>
          <a:ln/>
        </p:spPr>
        <p:txBody>
          <a:bodyPr wrap="none" rtlCol="0" anchor="t"/>
          <a:lstStyle/>
          <a:p>
            <a:pPr marL="0" indent="0" algn="l">
              <a:lnSpc>
                <a:spcPts val="2588"/>
              </a:lnSpc>
              <a:buNone/>
            </a:pPr>
            <a:r>
              <a:rPr lang="en-US" sz="2070" dirty="0">
                <a:solidFill>
                  <a:srgbClr val="AE8625"/>
                </a:solidFill>
                <a:ea typeface="Prata" pitchFamily="34" charset="-122"/>
                <a:cs typeface="Prata" pitchFamily="34" charset="-120"/>
              </a:rPr>
              <a:t>Violation Detection</a:t>
            </a:r>
            <a:endParaRPr lang="en-US" sz="2070" dirty="0"/>
          </a:p>
        </p:txBody>
      </p:sp>
      <p:sp>
        <p:nvSpPr>
          <p:cNvPr id="18" name="Text 12"/>
          <p:cNvSpPr/>
          <p:nvPr/>
        </p:nvSpPr>
        <p:spPr>
          <a:xfrm>
            <a:off x="7500223" y="5522238"/>
            <a:ext cx="4599742" cy="672703"/>
          </a:xfrm>
          <a:prstGeom prst="rect">
            <a:avLst/>
          </a:prstGeom>
          <a:noFill/>
          <a:ln/>
        </p:spPr>
        <p:txBody>
          <a:bodyPr wrap="square" rtlCol="0" anchor="t"/>
          <a:lstStyle/>
          <a:p>
            <a:pPr marL="0" indent="0" algn="l">
              <a:lnSpc>
                <a:spcPts val="2650"/>
              </a:lnSpc>
              <a:buNone/>
            </a:pPr>
            <a:r>
              <a:rPr lang="en-US" sz="1656" dirty="0">
                <a:solidFill>
                  <a:srgbClr val="CFCBBF"/>
                </a:solidFill>
                <a:ea typeface="Raleway" pitchFamily="34" charset="-122"/>
                <a:cs typeface="Raleway" pitchFamily="34" charset="-120"/>
              </a:rPr>
              <a:t>Automatically identify instances of speeding, red light running, and other infractions</a:t>
            </a:r>
            <a:endParaRPr lang="en-US" sz="1656" dirty="0"/>
          </a:p>
        </p:txBody>
      </p:sp>
      <p:sp>
        <p:nvSpPr>
          <p:cNvPr id="19" name="Text 13"/>
          <p:cNvSpPr/>
          <p:nvPr/>
        </p:nvSpPr>
        <p:spPr>
          <a:xfrm>
            <a:off x="2320052" y="6641783"/>
            <a:ext cx="9990177" cy="1009055"/>
          </a:xfrm>
          <a:prstGeom prst="rect">
            <a:avLst/>
          </a:prstGeom>
          <a:noFill/>
          <a:ln/>
        </p:spPr>
        <p:txBody>
          <a:bodyPr wrap="square" rtlCol="0" anchor="t"/>
          <a:lstStyle/>
          <a:p>
            <a:pPr marL="0" indent="0">
              <a:lnSpc>
                <a:spcPts val="2650"/>
              </a:lnSpc>
              <a:buNone/>
            </a:pPr>
            <a:r>
              <a:rPr lang="en-US" sz="1656" dirty="0">
                <a:solidFill>
                  <a:srgbClr val="CFCBBF"/>
                </a:solidFill>
                <a:ea typeface="Raleway" pitchFamily="34" charset="-122"/>
                <a:cs typeface="Raleway" pitchFamily="34" charset="-120"/>
              </a:rPr>
              <a:t>The proposed system will employ cutting-edge computer vision techniques to automatically detect and monitor common traffic violations using existing security camera infrastructure. This will enable efficient and scalable enforcement, leading to improved road safety and reduced accidents.</a:t>
            </a:r>
            <a:endParaRPr lang="en-US" sz="1656" dirty="0"/>
          </a:p>
        </p:txBody>
      </p:sp>
      <p:pic>
        <p:nvPicPr>
          <p:cNvPr id="20"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624"/>
          </a:xfrm>
          <a:prstGeom prst="rect">
            <a:avLst/>
          </a:prstGeom>
          <a:solidFill>
            <a:srgbClr val="1B1C1D"/>
          </a:solidFill>
          <a:ln/>
        </p:spPr>
      </p:sp>
      <p:sp>
        <p:nvSpPr>
          <p:cNvPr id="4" name="Text 1"/>
          <p:cNvSpPr/>
          <p:nvPr/>
        </p:nvSpPr>
        <p:spPr>
          <a:xfrm>
            <a:off x="3365540" y="457319"/>
            <a:ext cx="5630823" cy="519708"/>
          </a:xfrm>
          <a:prstGeom prst="rect">
            <a:avLst/>
          </a:prstGeom>
          <a:noFill/>
          <a:ln/>
        </p:spPr>
        <p:txBody>
          <a:bodyPr wrap="none" rtlCol="0" anchor="t"/>
          <a:lstStyle/>
          <a:p>
            <a:pPr marL="0" indent="0">
              <a:lnSpc>
                <a:spcPts val="4092"/>
              </a:lnSpc>
              <a:buNone/>
            </a:pPr>
            <a:r>
              <a:rPr lang="en-US" sz="3274" dirty="0">
                <a:solidFill>
                  <a:srgbClr val="AE8625"/>
                </a:solidFill>
                <a:latin typeface="+mj-lt"/>
                <a:ea typeface="Prata" pitchFamily="34" charset="-122"/>
                <a:cs typeface="Prata" pitchFamily="34" charset="-120"/>
              </a:rPr>
              <a:t>Implementation and Results</a:t>
            </a:r>
            <a:endParaRPr lang="en-US" sz="3274" dirty="0">
              <a:latin typeface="+mj-lt"/>
            </a:endParaRPr>
          </a:p>
        </p:txBody>
      </p:sp>
      <p:sp>
        <p:nvSpPr>
          <p:cNvPr id="5" name="Text 2"/>
          <p:cNvSpPr/>
          <p:nvPr/>
        </p:nvSpPr>
        <p:spPr>
          <a:xfrm>
            <a:off x="3365540" y="1309568"/>
            <a:ext cx="7899321" cy="1064419"/>
          </a:xfrm>
          <a:prstGeom prst="rect">
            <a:avLst/>
          </a:prstGeom>
          <a:noFill/>
          <a:ln/>
        </p:spPr>
        <p:txBody>
          <a:bodyPr wrap="square" rtlCol="0" anchor="t"/>
          <a:lstStyle/>
          <a:p>
            <a:pPr marL="0" indent="0">
              <a:lnSpc>
                <a:spcPts val="2095"/>
              </a:lnSpc>
              <a:buNone/>
            </a:pPr>
            <a:r>
              <a:rPr lang="en-US" sz="1309" dirty="0">
                <a:solidFill>
                  <a:srgbClr val="CFCBBF"/>
                </a:solidFill>
                <a:latin typeface="+mj-lt"/>
                <a:ea typeface="Raleway" pitchFamily="34" charset="-122"/>
                <a:cs typeface="Raleway" pitchFamily="34" charset="-120"/>
              </a:rPr>
              <a:t>The proposed methodology has been implemented and evaluated through extensive testing. The system leverages state-of-the-art computer vision algorithms to detect and monitor common traffic violations, such as running red lights, speeding, and illegal lane changes, using security camera footage.</a:t>
            </a:r>
            <a:endParaRPr lang="en-US" sz="1309" dirty="0">
              <a:latin typeface="+mj-lt"/>
            </a:endParaRPr>
          </a:p>
        </p:txBody>
      </p:sp>
      <p:sp>
        <p:nvSpPr>
          <p:cNvPr id="6" name="Text 3"/>
          <p:cNvSpPr/>
          <p:nvPr/>
        </p:nvSpPr>
        <p:spPr>
          <a:xfrm>
            <a:off x="3365540" y="2644140"/>
            <a:ext cx="3824883" cy="548759"/>
          </a:xfrm>
          <a:prstGeom prst="rect">
            <a:avLst/>
          </a:prstGeom>
          <a:noFill/>
          <a:ln/>
        </p:spPr>
        <p:txBody>
          <a:bodyPr wrap="none" rtlCol="0" anchor="t"/>
          <a:lstStyle/>
          <a:p>
            <a:pPr marL="0" indent="0" algn="ctr">
              <a:lnSpc>
                <a:spcPts val="4321"/>
              </a:lnSpc>
              <a:buNone/>
            </a:pPr>
            <a:r>
              <a:rPr lang="en-US" sz="4321" dirty="0">
                <a:solidFill>
                  <a:srgbClr val="AE8625"/>
                </a:solidFill>
                <a:latin typeface="+mj-lt"/>
                <a:ea typeface="Prata" pitchFamily="34" charset="-122"/>
                <a:cs typeface="Prata" pitchFamily="34" charset="-120"/>
              </a:rPr>
              <a:t>10K</a:t>
            </a:r>
            <a:endParaRPr lang="en-US" sz="4321" dirty="0">
              <a:latin typeface="+mj-lt"/>
            </a:endParaRPr>
          </a:p>
        </p:txBody>
      </p:sp>
      <p:sp>
        <p:nvSpPr>
          <p:cNvPr id="7" name="Text 4"/>
          <p:cNvSpPr/>
          <p:nvPr/>
        </p:nvSpPr>
        <p:spPr>
          <a:xfrm>
            <a:off x="3365540" y="3400663"/>
            <a:ext cx="3824883" cy="266105"/>
          </a:xfrm>
          <a:prstGeom prst="rect">
            <a:avLst/>
          </a:prstGeom>
          <a:noFill/>
          <a:ln/>
        </p:spPr>
        <p:txBody>
          <a:bodyPr wrap="none" rtlCol="0" anchor="t"/>
          <a:lstStyle/>
          <a:p>
            <a:pPr marL="0" indent="0" algn="ctr">
              <a:lnSpc>
                <a:spcPts val="2095"/>
              </a:lnSpc>
              <a:buNone/>
            </a:pPr>
            <a:r>
              <a:rPr lang="en-US" sz="1309" dirty="0">
                <a:solidFill>
                  <a:srgbClr val="CFCBBF"/>
                </a:solidFill>
                <a:latin typeface="+mj-lt"/>
                <a:ea typeface="Raleway" pitchFamily="34" charset="-122"/>
                <a:cs typeface="Raleway" pitchFamily="34" charset="-120"/>
              </a:rPr>
              <a:t>Hours</a:t>
            </a:r>
            <a:endParaRPr lang="en-US" sz="1309" dirty="0">
              <a:latin typeface="+mj-lt"/>
            </a:endParaRPr>
          </a:p>
        </p:txBody>
      </p:sp>
      <p:sp>
        <p:nvSpPr>
          <p:cNvPr id="8" name="Text 5"/>
          <p:cNvSpPr/>
          <p:nvPr/>
        </p:nvSpPr>
        <p:spPr>
          <a:xfrm>
            <a:off x="7439858" y="2644140"/>
            <a:ext cx="3825002" cy="548759"/>
          </a:xfrm>
          <a:prstGeom prst="rect">
            <a:avLst/>
          </a:prstGeom>
          <a:noFill/>
          <a:ln/>
        </p:spPr>
        <p:txBody>
          <a:bodyPr wrap="none" rtlCol="0" anchor="t"/>
          <a:lstStyle/>
          <a:p>
            <a:pPr marL="0" indent="0" algn="ctr">
              <a:lnSpc>
                <a:spcPts val="4321"/>
              </a:lnSpc>
              <a:buNone/>
            </a:pPr>
            <a:r>
              <a:rPr lang="en-US" sz="4321" dirty="0">
                <a:solidFill>
                  <a:srgbClr val="AE8625"/>
                </a:solidFill>
                <a:latin typeface="+mj-lt"/>
                <a:ea typeface="Prata" pitchFamily="34" charset="-122"/>
                <a:cs typeface="Prata" pitchFamily="34" charset="-120"/>
              </a:rPr>
              <a:t>95%</a:t>
            </a:r>
            <a:endParaRPr lang="en-US" sz="4321" dirty="0">
              <a:latin typeface="+mj-lt"/>
            </a:endParaRPr>
          </a:p>
        </p:txBody>
      </p:sp>
      <p:sp>
        <p:nvSpPr>
          <p:cNvPr id="9" name="Text 6"/>
          <p:cNvSpPr/>
          <p:nvPr/>
        </p:nvSpPr>
        <p:spPr>
          <a:xfrm>
            <a:off x="7439858" y="3400663"/>
            <a:ext cx="3825002" cy="266105"/>
          </a:xfrm>
          <a:prstGeom prst="rect">
            <a:avLst/>
          </a:prstGeom>
          <a:noFill/>
          <a:ln/>
        </p:spPr>
        <p:txBody>
          <a:bodyPr wrap="none" rtlCol="0" anchor="t"/>
          <a:lstStyle/>
          <a:p>
            <a:pPr marL="0" indent="0" algn="ctr">
              <a:lnSpc>
                <a:spcPts val="2095"/>
              </a:lnSpc>
              <a:buNone/>
            </a:pPr>
            <a:r>
              <a:rPr lang="en-US" sz="1309" dirty="0">
                <a:solidFill>
                  <a:srgbClr val="CFCBBF"/>
                </a:solidFill>
                <a:latin typeface="+mj-lt"/>
                <a:ea typeface="Raleway" pitchFamily="34" charset="-122"/>
                <a:cs typeface="Raleway" pitchFamily="34" charset="-120"/>
              </a:rPr>
              <a:t>Accuracy</a:t>
            </a:r>
            <a:endParaRPr lang="en-US" sz="1309" dirty="0">
              <a:latin typeface="+mj-lt"/>
            </a:endParaRPr>
          </a:p>
        </p:txBody>
      </p:sp>
      <p:sp>
        <p:nvSpPr>
          <p:cNvPr id="10" name="Text 7"/>
          <p:cNvSpPr/>
          <p:nvPr/>
        </p:nvSpPr>
        <p:spPr>
          <a:xfrm>
            <a:off x="3365540" y="4248745"/>
            <a:ext cx="3824883" cy="548759"/>
          </a:xfrm>
          <a:prstGeom prst="rect">
            <a:avLst/>
          </a:prstGeom>
          <a:noFill/>
          <a:ln/>
        </p:spPr>
        <p:txBody>
          <a:bodyPr wrap="none" rtlCol="0" anchor="t"/>
          <a:lstStyle/>
          <a:p>
            <a:pPr marL="0" indent="0" algn="ctr">
              <a:lnSpc>
                <a:spcPts val="4321"/>
              </a:lnSpc>
              <a:buNone/>
            </a:pPr>
            <a:r>
              <a:rPr lang="en-US" sz="4321" dirty="0">
                <a:solidFill>
                  <a:srgbClr val="AE8625"/>
                </a:solidFill>
                <a:latin typeface="+mj-lt"/>
                <a:ea typeface="Prata" pitchFamily="34" charset="-122"/>
                <a:cs typeface="Prata" pitchFamily="34" charset="-120"/>
              </a:rPr>
              <a:t>$1.2M</a:t>
            </a:r>
            <a:endParaRPr lang="en-US" sz="4321" dirty="0">
              <a:latin typeface="+mj-lt"/>
            </a:endParaRPr>
          </a:p>
        </p:txBody>
      </p:sp>
      <p:sp>
        <p:nvSpPr>
          <p:cNvPr id="11" name="Text 8"/>
          <p:cNvSpPr/>
          <p:nvPr/>
        </p:nvSpPr>
        <p:spPr>
          <a:xfrm>
            <a:off x="3365540" y="5005268"/>
            <a:ext cx="3824883" cy="266105"/>
          </a:xfrm>
          <a:prstGeom prst="rect">
            <a:avLst/>
          </a:prstGeom>
          <a:noFill/>
          <a:ln/>
        </p:spPr>
        <p:txBody>
          <a:bodyPr wrap="none" rtlCol="0" anchor="t"/>
          <a:lstStyle/>
          <a:p>
            <a:pPr marL="0" indent="0" algn="ctr">
              <a:lnSpc>
                <a:spcPts val="2095"/>
              </a:lnSpc>
              <a:buNone/>
            </a:pPr>
            <a:r>
              <a:rPr lang="en-US" sz="1309" dirty="0">
                <a:solidFill>
                  <a:srgbClr val="CFCBBF"/>
                </a:solidFill>
                <a:latin typeface="+mj-lt"/>
                <a:ea typeface="Raleway" pitchFamily="34" charset="-122"/>
                <a:cs typeface="Raleway" pitchFamily="34" charset="-120"/>
              </a:rPr>
              <a:t>Fines Generated</a:t>
            </a:r>
            <a:endParaRPr lang="en-US" sz="1309" dirty="0">
              <a:latin typeface="+mj-lt"/>
            </a:endParaRPr>
          </a:p>
        </p:txBody>
      </p:sp>
      <p:sp>
        <p:nvSpPr>
          <p:cNvPr id="12" name="Text 9"/>
          <p:cNvSpPr/>
          <p:nvPr/>
        </p:nvSpPr>
        <p:spPr>
          <a:xfrm>
            <a:off x="7439858" y="4248745"/>
            <a:ext cx="3825002" cy="548759"/>
          </a:xfrm>
          <a:prstGeom prst="rect">
            <a:avLst/>
          </a:prstGeom>
          <a:noFill/>
          <a:ln/>
        </p:spPr>
        <p:txBody>
          <a:bodyPr wrap="none" rtlCol="0" anchor="t"/>
          <a:lstStyle/>
          <a:p>
            <a:pPr marL="0" indent="0" algn="ctr">
              <a:lnSpc>
                <a:spcPts val="4321"/>
              </a:lnSpc>
              <a:buNone/>
            </a:pPr>
            <a:r>
              <a:rPr lang="en-US" sz="4321" dirty="0">
                <a:solidFill>
                  <a:srgbClr val="AE8625"/>
                </a:solidFill>
                <a:latin typeface="+mj-lt"/>
                <a:ea typeface="Prata" pitchFamily="34" charset="-122"/>
                <a:cs typeface="Prata" pitchFamily="34" charset="-120"/>
              </a:rPr>
              <a:t>—</a:t>
            </a:r>
            <a:endParaRPr lang="en-US" sz="4321" dirty="0">
              <a:latin typeface="+mj-lt"/>
            </a:endParaRPr>
          </a:p>
        </p:txBody>
      </p:sp>
      <p:sp>
        <p:nvSpPr>
          <p:cNvPr id="13" name="Text 10"/>
          <p:cNvSpPr/>
          <p:nvPr/>
        </p:nvSpPr>
        <p:spPr>
          <a:xfrm>
            <a:off x="8312944" y="5005268"/>
            <a:ext cx="2078712" cy="259794"/>
          </a:xfrm>
          <a:prstGeom prst="rect">
            <a:avLst/>
          </a:prstGeom>
          <a:noFill/>
          <a:ln/>
        </p:spPr>
        <p:txBody>
          <a:bodyPr wrap="none" rtlCol="0" anchor="t"/>
          <a:lstStyle/>
          <a:p>
            <a:pPr marL="0" indent="0" algn="ctr">
              <a:lnSpc>
                <a:spcPts val="2046"/>
              </a:lnSpc>
              <a:buNone/>
            </a:pPr>
            <a:r>
              <a:rPr lang="en-US" sz="1637" dirty="0">
                <a:solidFill>
                  <a:srgbClr val="AE8625"/>
                </a:solidFill>
                <a:latin typeface="+mj-lt"/>
                <a:ea typeface="Prata" pitchFamily="34" charset="-122"/>
                <a:cs typeface="Prata" pitchFamily="34" charset="-120"/>
              </a:rPr>
              <a:t>Key Metrics</a:t>
            </a:r>
            <a:endParaRPr lang="en-US" sz="1637" dirty="0">
              <a:latin typeface="+mj-lt"/>
            </a:endParaRPr>
          </a:p>
        </p:txBody>
      </p:sp>
      <p:sp>
        <p:nvSpPr>
          <p:cNvPr id="14" name="Text 11"/>
          <p:cNvSpPr/>
          <p:nvPr/>
        </p:nvSpPr>
        <p:spPr>
          <a:xfrm>
            <a:off x="3365540" y="5458420"/>
            <a:ext cx="7899321" cy="1064419"/>
          </a:xfrm>
          <a:prstGeom prst="rect">
            <a:avLst/>
          </a:prstGeom>
          <a:noFill/>
          <a:ln/>
        </p:spPr>
        <p:txBody>
          <a:bodyPr wrap="square" rtlCol="0" anchor="t"/>
          <a:lstStyle/>
          <a:p>
            <a:pPr marL="0" indent="0">
              <a:lnSpc>
                <a:spcPts val="2095"/>
              </a:lnSpc>
              <a:buNone/>
            </a:pPr>
            <a:r>
              <a:rPr lang="en-US" sz="1309" dirty="0">
                <a:solidFill>
                  <a:srgbClr val="CFCBBF"/>
                </a:solidFill>
                <a:latin typeface="+mj-lt"/>
                <a:ea typeface="Raleway" pitchFamily="34" charset="-122"/>
                <a:cs typeface="Raleway" pitchFamily="34" charset="-120"/>
              </a:rPr>
              <a:t>The system has demonstrated a high accuracy rate of 95% in detecting traffic violations, processing over 10,000 hours of video footage. The fines generated from the violations have amounted to $1.2 million, which can be reinvested into improving the city's infrastructure and traffic management systems.</a:t>
            </a:r>
            <a:endParaRPr lang="en-US" sz="1309" dirty="0">
              <a:latin typeface="+mj-lt"/>
            </a:endParaRPr>
          </a:p>
        </p:txBody>
      </p:sp>
      <p:sp>
        <p:nvSpPr>
          <p:cNvPr id="15" name="Text 12"/>
          <p:cNvSpPr/>
          <p:nvPr/>
        </p:nvSpPr>
        <p:spPr>
          <a:xfrm>
            <a:off x="3365540" y="6709886"/>
            <a:ext cx="7899321" cy="1064419"/>
          </a:xfrm>
          <a:prstGeom prst="rect">
            <a:avLst/>
          </a:prstGeom>
          <a:noFill/>
          <a:ln/>
        </p:spPr>
        <p:txBody>
          <a:bodyPr wrap="square" rtlCol="0" anchor="t"/>
          <a:lstStyle/>
          <a:p>
            <a:pPr marL="0" indent="0">
              <a:lnSpc>
                <a:spcPts val="2095"/>
              </a:lnSpc>
              <a:buNone/>
            </a:pPr>
            <a:r>
              <a:rPr lang="en-US" sz="1309" dirty="0">
                <a:solidFill>
                  <a:srgbClr val="CFCBBF"/>
                </a:solidFill>
                <a:latin typeface="+mj-lt"/>
                <a:ea typeface="Raleway" pitchFamily="34" charset="-122"/>
                <a:cs typeface="Raleway" pitchFamily="34" charset="-120"/>
              </a:rPr>
              <a:t>The implementation of the proposed system has led to a significant reduction in traffic violations, contributing to safer roads and a more efficient transportation network. The results have been well-received by local authorities and the community, and plans are underway to expand the system to cover a larger area of the city.</a:t>
            </a:r>
            <a:endParaRPr lang="en-US" sz="1309" dirty="0">
              <a:latin typeface="+mj-lt"/>
            </a:endParaRPr>
          </a:p>
        </p:txBody>
      </p:sp>
      <p:pic>
        <p:nvPicPr>
          <p:cNvPr id="1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2034"/>
            <a:ext cx="14630400" cy="8229600"/>
          </a:xfrm>
          <a:prstGeom prst="rect">
            <a:avLst/>
          </a:prstGeom>
          <a:solidFill>
            <a:srgbClr val="1B1C1D"/>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001554"/>
            <a:ext cx="7477601" cy="3832860"/>
          </a:xfrm>
          <a:prstGeom prst="rect">
            <a:avLst/>
          </a:prstGeom>
          <a:noFill/>
          <a:ln/>
        </p:spPr>
        <p:txBody>
          <a:bodyPr wrap="square" rtlCol="0" anchor="t"/>
          <a:lstStyle/>
          <a:p>
            <a:pPr marL="0" indent="0">
              <a:lnSpc>
                <a:spcPts val="7545"/>
              </a:lnSpc>
              <a:buNone/>
            </a:pPr>
            <a:r>
              <a:rPr lang="en-US" sz="6036" dirty="0">
                <a:solidFill>
                  <a:srgbClr val="AE8625"/>
                </a:solidFill>
                <a:latin typeface="Nirmala UI" panose="020B0502040204020203" pitchFamily="34" charset="0"/>
                <a:ea typeface="Nirmala UI" panose="020B0502040204020203" pitchFamily="34" charset="0"/>
                <a:cs typeface="Nirmala UI" panose="020B0502040204020203" pitchFamily="34" charset="0"/>
              </a:rPr>
              <a:t>Employing Computer Vision for Traffic Violation Detection</a:t>
            </a:r>
            <a:endParaRPr lang="en-US" sz="6036" dirty="0">
              <a:latin typeface="Nirmala UI" panose="020B0502040204020203" pitchFamily="34" charset="0"/>
              <a:ea typeface="Nirmala UI" panose="020B0502040204020203" pitchFamily="34" charset="0"/>
              <a:cs typeface="Nirmala UI" panose="020B0502040204020203" pitchFamily="34" charset="0"/>
            </a:endParaRPr>
          </a:p>
        </p:txBody>
      </p:sp>
      <p:sp>
        <p:nvSpPr>
          <p:cNvPr id="6" name="Text 2"/>
          <p:cNvSpPr/>
          <p:nvPr/>
        </p:nvSpPr>
        <p:spPr>
          <a:xfrm>
            <a:off x="833199" y="5167670"/>
            <a:ext cx="7477601" cy="1421606"/>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This section outlines a proposed system that leverages advanced computer vision techniques to automatically detect and monitor common traffic infractions, enabling efficient enforcement and improved road safety.</a:t>
            </a:r>
            <a:endParaRPr lang="en-US" sz="1750" dirty="0"/>
          </a:p>
        </p:txBody>
      </p:sp>
      <p:sp>
        <p:nvSpPr>
          <p:cNvPr id="7" name="Shape 3"/>
          <p:cNvSpPr/>
          <p:nvPr/>
        </p:nvSpPr>
        <p:spPr>
          <a:xfrm>
            <a:off x="833199" y="6855857"/>
            <a:ext cx="355402" cy="355402"/>
          </a:xfrm>
          <a:prstGeom prst="roundRect">
            <a:avLst>
              <a:gd name="adj" fmla="val 25726039"/>
            </a:avLst>
          </a:prstGeom>
          <a:noFill/>
          <a:ln w="7620">
            <a:solidFill>
              <a:srgbClr val="FFFFFF"/>
            </a:solidFill>
            <a:prstDash val="solid"/>
          </a:ln>
        </p:spPr>
      </p:sp>
      <p:pic>
        <p:nvPicPr>
          <p:cNvPr id="10" name="Image 3"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148"/>
          </a:xfrm>
          <a:prstGeom prst="rect">
            <a:avLst/>
          </a:prstGeom>
          <a:solidFill>
            <a:srgbClr val="1B1C1D"/>
          </a:solidFill>
          <a:ln/>
        </p:spPr>
      </p:sp>
      <p:sp>
        <p:nvSpPr>
          <p:cNvPr id="4" name="Text 1"/>
          <p:cNvSpPr/>
          <p:nvPr/>
        </p:nvSpPr>
        <p:spPr>
          <a:xfrm>
            <a:off x="2100739" y="603766"/>
            <a:ext cx="10428923" cy="1372076"/>
          </a:xfrm>
          <a:prstGeom prst="rect">
            <a:avLst/>
          </a:prstGeom>
          <a:noFill/>
          <a:ln/>
        </p:spPr>
        <p:txBody>
          <a:bodyPr wrap="square" rtlCol="0" anchor="t"/>
          <a:lstStyle/>
          <a:p>
            <a:pPr marL="0" indent="0">
              <a:lnSpc>
                <a:spcPts val="5402"/>
              </a:lnSpc>
              <a:buNone/>
            </a:pPr>
            <a:r>
              <a:rPr lang="en-US" sz="4322" dirty="0">
                <a:solidFill>
                  <a:srgbClr val="AE8625"/>
                </a:solidFill>
                <a:latin typeface="+mj-lt"/>
                <a:ea typeface="Prata" pitchFamily="34" charset="-122"/>
                <a:cs typeface="Prata" pitchFamily="34" charset="-120"/>
              </a:rPr>
              <a:t>Integration with Security Cameras and Fining Mechanism</a:t>
            </a:r>
            <a:endParaRPr lang="en-US" sz="4322" dirty="0">
              <a:latin typeface="+mj-lt"/>
            </a:endParaRPr>
          </a:p>
        </p:txBody>
      </p:sp>
      <p:pic>
        <p:nvPicPr>
          <p:cNvPr id="5" name="Image 1" descr="preencoded.png"/>
          <p:cNvPicPr>
            <a:picLocks noChangeAspect="1"/>
          </p:cNvPicPr>
          <p:nvPr/>
        </p:nvPicPr>
        <p:blipFill>
          <a:blip r:embed="rId4"/>
          <a:stretch>
            <a:fillRect/>
          </a:stretch>
        </p:blipFill>
        <p:spPr>
          <a:xfrm>
            <a:off x="2100739" y="2414945"/>
            <a:ext cx="3256717" cy="2012752"/>
          </a:xfrm>
          <a:prstGeom prst="rect">
            <a:avLst/>
          </a:prstGeom>
        </p:spPr>
      </p:pic>
      <p:sp>
        <p:nvSpPr>
          <p:cNvPr id="6" name="Text 2"/>
          <p:cNvSpPr/>
          <p:nvPr/>
        </p:nvSpPr>
        <p:spPr>
          <a:xfrm>
            <a:off x="2100739" y="4702135"/>
            <a:ext cx="3256717" cy="686038"/>
          </a:xfrm>
          <a:prstGeom prst="rect">
            <a:avLst/>
          </a:prstGeom>
          <a:noFill/>
          <a:ln/>
        </p:spPr>
        <p:txBody>
          <a:bodyPr wrap="square" rtlCol="0" anchor="t"/>
          <a:lstStyle/>
          <a:p>
            <a:pPr marL="0" indent="0" algn="l">
              <a:lnSpc>
                <a:spcPts val="2701"/>
              </a:lnSpc>
              <a:buNone/>
            </a:pPr>
            <a:r>
              <a:rPr lang="en-US" sz="2161" dirty="0">
                <a:solidFill>
                  <a:srgbClr val="AE8625"/>
                </a:solidFill>
                <a:latin typeface="+mj-lt"/>
                <a:ea typeface="Prata" pitchFamily="34" charset="-122"/>
                <a:cs typeface="Prata" pitchFamily="34" charset="-120"/>
              </a:rPr>
              <a:t>Seamless Camera Integration</a:t>
            </a:r>
            <a:endParaRPr lang="en-US" sz="2161" dirty="0">
              <a:latin typeface="+mj-lt"/>
            </a:endParaRPr>
          </a:p>
        </p:txBody>
      </p:sp>
      <p:sp>
        <p:nvSpPr>
          <p:cNvPr id="7" name="Text 3"/>
          <p:cNvSpPr/>
          <p:nvPr/>
        </p:nvSpPr>
        <p:spPr>
          <a:xfrm>
            <a:off x="2100739" y="5519857"/>
            <a:ext cx="3256717" cy="2107406"/>
          </a:xfrm>
          <a:prstGeom prst="rect">
            <a:avLst/>
          </a:prstGeom>
          <a:noFill/>
          <a:ln/>
        </p:spPr>
        <p:txBody>
          <a:bodyPr wrap="square" rtlCol="0" anchor="t"/>
          <a:lstStyle/>
          <a:p>
            <a:pPr marL="0" indent="0" algn="l">
              <a:lnSpc>
                <a:spcPts val="2766"/>
              </a:lnSpc>
              <a:buNone/>
            </a:pPr>
            <a:r>
              <a:rPr lang="en-US" sz="1729" dirty="0">
                <a:solidFill>
                  <a:srgbClr val="CFCBBF"/>
                </a:solidFill>
                <a:latin typeface="+mj-lt"/>
                <a:ea typeface="Raleway" pitchFamily="34" charset="-122"/>
                <a:cs typeface="Raleway" pitchFamily="34" charset="-120"/>
              </a:rPr>
              <a:t>The system will seamlessly integrate with existing security camera networks, leveraging the wide coverage of urban streets to detect traffic violations in real-time.</a:t>
            </a:r>
            <a:endParaRPr lang="en-US" sz="1729" dirty="0">
              <a:latin typeface="+mj-lt"/>
            </a:endParaRPr>
          </a:p>
        </p:txBody>
      </p:sp>
      <p:pic>
        <p:nvPicPr>
          <p:cNvPr id="8" name="Image 2" descr="preencoded.png"/>
          <p:cNvPicPr>
            <a:picLocks noChangeAspect="1"/>
          </p:cNvPicPr>
          <p:nvPr/>
        </p:nvPicPr>
        <p:blipFill>
          <a:blip r:embed="rId5"/>
          <a:stretch>
            <a:fillRect/>
          </a:stretch>
        </p:blipFill>
        <p:spPr>
          <a:xfrm>
            <a:off x="5686782" y="2414945"/>
            <a:ext cx="3256717" cy="2012752"/>
          </a:xfrm>
          <a:prstGeom prst="rect">
            <a:avLst/>
          </a:prstGeom>
        </p:spPr>
      </p:pic>
      <p:sp>
        <p:nvSpPr>
          <p:cNvPr id="9" name="Text 4"/>
          <p:cNvSpPr/>
          <p:nvPr/>
        </p:nvSpPr>
        <p:spPr>
          <a:xfrm>
            <a:off x="5686782" y="4702135"/>
            <a:ext cx="3256717" cy="686038"/>
          </a:xfrm>
          <a:prstGeom prst="rect">
            <a:avLst/>
          </a:prstGeom>
          <a:noFill/>
          <a:ln/>
        </p:spPr>
        <p:txBody>
          <a:bodyPr wrap="square" rtlCol="0" anchor="t"/>
          <a:lstStyle/>
          <a:p>
            <a:pPr marL="0" indent="0" algn="l">
              <a:lnSpc>
                <a:spcPts val="2701"/>
              </a:lnSpc>
              <a:buNone/>
            </a:pPr>
            <a:r>
              <a:rPr lang="en-US" sz="2161" dirty="0">
                <a:solidFill>
                  <a:srgbClr val="AE8625"/>
                </a:solidFill>
                <a:latin typeface="+mj-lt"/>
                <a:ea typeface="Nirmala UI Semilight" panose="020B0402040204020203" pitchFamily="34" charset="0"/>
                <a:cs typeface="Nirmala UI Semilight" panose="020B0402040204020203" pitchFamily="34" charset="0"/>
              </a:rPr>
              <a:t>Automated Fining Process</a:t>
            </a:r>
            <a:endParaRPr lang="en-US" sz="2161" dirty="0">
              <a:latin typeface="+mj-lt"/>
              <a:ea typeface="Nirmala UI Semilight" panose="020B0402040204020203" pitchFamily="34" charset="0"/>
              <a:cs typeface="Nirmala UI Semilight" panose="020B0402040204020203" pitchFamily="34" charset="0"/>
            </a:endParaRPr>
          </a:p>
        </p:txBody>
      </p:sp>
      <p:sp>
        <p:nvSpPr>
          <p:cNvPr id="10" name="Text 5"/>
          <p:cNvSpPr/>
          <p:nvPr/>
        </p:nvSpPr>
        <p:spPr>
          <a:xfrm>
            <a:off x="5686782" y="5519857"/>
            <a:ext cx="3256717" cy="2107406"/>
          </a:xfrm>
          <a:prstGeom prst="rect">
            <a:avLst/>
          </a:prstGeom>
          <a:noFill/>
          <a:ln/>
        </p:spPr>
        <p:txBody>
          <a:bodyPr wrap="square" rtlCol="0" anchor="t"/>
          <a:lstStyle/>
          <a:p>
            <a:pPr marL="0" indent="0" algn="l">
              <a:lnSpc>
                <a:spcPts val="2766"/>
              </a:lnSpc>
              <a:buNone/>
            </a:pPr>
            <a:r>
              <a:rPr lang="en-US" sz="1729" dirty="0">
                <a:solidFill>
                  <a:srgbClr val="CFCBBF"/>
                </a:solidFill>
                <a:latin typeface="+mj-lt"/>
                <a:ea typeface="Raleway" pitchFamily="34" charset="-122"/>
                <a:cs typeface="Raleway" pitchFamily="34" charset="-120"/>
              </a:rPr>
              <a:t>Upon detecting a violation, the system will automatically issue a fine to the vehicle's registered owner, streamlining enforcement and improving compliance with traffic laws.</a:t>
            </a:r>
            <a:endParaRPr lang="en-US" sz="1729" dirty="0">
              <a:latin typeface="+mj-lt"/>
            </a:endParaRPr>
          </a:p>
        </p:txBody>
      </p:sp>
      <p:pic>
        <p:nvPicPr>
          <p:cNvPr id="11" name="Image 3" descr="preencoded.png"/>
          <p:cNvPicPr>
            <a:picLocks noChangeAspect="1"/>
          </p:cNvPicPr>
          <p:nvPr/>
        </p:nvPicPr>
        <p:blipFill>
          <a:blip r:embed="rId6"/>
          <a:stretch>
            <a:fillRect/>
          </a:stretch>
        </p:blipFill>
        <p:spPr>
          <a:xfrm>
            <a:off x="9272826" y="2414945"/>
            <a:ext cx="3256836" cy="2012871"/>
          </a:xfrm>
          <a:prstGeom prst="rect">
            <a:avLst/>
          </a:prstGeom>
        </p:spPr>
      </p:pic>
      <p:sp>
        <p:nvSpPr>
          <p:cNvPr id="12" name="Text 6"/>
          <p:cNvSpPr/>
          <p:nvPr/>
        </p:nvSpPr>
        <p:spPr>
          <a:xfrm>
            <a:off x="9272826" y="4702254"/>
            <a:ext cx="3256836" cy="686038"/>
          </a:xfrm>
          <a:prstGeom prst="rect">
            <a:avLst/>
          </a:prstGeom>
          <a:noFill/>
          <a:ln/>
        </p:spPr>
        <p:txBody>
          <a:bodyPr wrap="square" rtlCol="0" anchor="t"/>
          <a:lstStyle/>
          <a:p>
            <a:pPr marL="0" indent="0" algn="l">
              <a:lnSpc>
                <a:spcPts val="2701"/>
              </a:lnSpc>
              <a:buNone/>
            </a:pPr>
            <a:r>
              <a:rPr lang="en-US" sz="2161" dirty="0">
                <a:solidFill>
                  <a:srgbClr val="AE8625"/>
                </a:solidFill>
                <a:latin typeface="+mj-lt"/>
                <a:ea typeface="Prata" pitchFamily="34" charset="-122"/>
                <a:cs typeface="Prata" pitchFamily="34" charset="-120"/>
              </a:rPr>
              <a:t>Collaborative Monitoring</a:t>
            </a:r>
            <a:endParaRPr lang="en-US" sz="2161" dirty="0">
              <a:latin typeface="+mj-lt"/>
            </a:endParaRPr>
          </a:p>
        </p:txBody>
      </p:sp>
      <p:sp>
        <p:nvSpPr>
          <p:cNvPr id="13" name="Text 7"/>
          <p:cNvSpPr/>
          <p:nvPr/>
        </p:nvSpPr>
        <p:spPr>
          <a:xfrm>
            <a:off x="9272826" y="5519976"/>
            <a:ext cx="3256836" cy="2107406"/>
          </a:xfrm>
          <a:prstGeom prst="rect">
            <a:avLst/>
          </a:prstGeom>
          <a:noFill/>
          <a:ln/>
        </p:spPr>
        <p:txBody>
          <a:bodyPr wrap="square" rtlCol="0" anchor="t"/>
          <a:lstStyle/>
          <a:p>
            <a:pPr marL="0" indent="0" algn="l">
              <a:lnSpc>
                <a:spcPts val="2766"/>
              </a:lnSpc>
              <a:buNone/>
            </a:pPr>
            <a:r>
              <a:rPr lang="en-US" sz="1729" dirty="0">
                <a:solidFill>
                  <a:srgbClr val="CFCBBF"/>
                </a:solidFill>
                <a:latin typeface="+mj-lt"/>
                <a:ea typeface="Raleway" pitchFamily="34" charset="-122"/>
                <a:cs typeface="Raleway" pitchFamily="34" charset="-120"/>
              </a:rPr>
              <a:t>In addition to security cameras, the system can also interface with dashboard cameras and other vehicle-mounted sensors to gather a comprehensive view of traffic activities.</a:t>
            </a:r>
            <a:endParaRPr lang="en-US" sz="1729" dirty="0">
              <a:latin typeface="+mj-lt"/>
            </a:endParaRPr>
          </a:p>
        </p:txBody>
      </p:sp>
      <p:pic>
        <p:nvPicPr>
          <p:cNvPr id="14"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925473"/>
            <a:ext cx="9255681" cy="694373"/>
          </a:xfrm>
          <a:prstGeom prst="rect">
            <a:avLst/>
          </a:prstGeom>
          <a:noFill/>
          <a:ln/>
        </p:spPr>
        <p:txBody>
          <a:bodyPr wrap="none" rtlCol="0" anchor="t"/>
          <a:lstStyle/>
          <a:p>
            <a:pPr marL="0" indent="0">
              <a:lnSpc>
                <a:spcPts val="5468"/>
              </a:lnSpc>
              <a:buNone/>
            </a:pPr>
            <a:r>
              <a:rPr lang="en-US" sz="4374" dirty="0">
                <a:solidFill>
                  <a:srgbClr val="AE8625"/>
                </a:solidFill>
                <a:latin typeface="+mj-lt"/>
                <a:ea typeface="Prata" pitchFamily="34" charset="-122"/>
                <a:cs typeface="Prata" pitchFamily="34" charset="-120"/>
              </a:rPr>
              <a:t>Data Collection and Preprocessing</a:t>
            </a:r>
            <a:endParaRPr lang="en-US" sz="4374" dirty="0">
              <a:latin typeface="+mj-lt"/>
            </a:endParaRPr>
          </a:p>
        </p:txBody>
      </p:sp>
      <p:sp>
        <p:nvSpPr>
          <p:cNvPr id="6" name="Shape 2"/>
          <p:cNvSpPr/>
          <p:nvPr/>
        </p:nvSpPr>
        <p:spPr>
          <a:xfrm>
            <a:off x="1152644" y="1953101"/>
            <a:ext cx="27742" cy="5351026"/>
          </a:xfrm>
          <a:prstGeom prst="rect">
            <a:avLst/>
          </a:prstGeom>
          <a:solidFill>
            <a:srgbClr val="D2AC47"/>
          </a:solidFill>
          <a:ln/>
        </p:spPr>
      </p:sp>
      <p:sp>
        <p:nvSpPr>
          <p:cNvPr id="7" name="Shape 3"/>
          <p:cNvSpPr/>
          <p:nvPr/>
        </p:nvSpPr>
        <p:spPr>
          <a:xfrm>
            <a:off x="1416427" y="2362736"/>
            <a:ext cx="777597" cy="27742"/>
          </a:xfrm>
          <a:prstGeom prst="rect">
            <a:avLst/>
          </a:prstGeom>
          <a:solidFill>
            <a:srgbClr val="D2AC47"/>
          </a:solidFill>
          <a:ln/>
        </p:spPr>
      </p:sp>
      <p:sp>
        <p:nvSpPr>
          <p:cNvPr id="8" name="Shape 4"/>
          <p:cNvSpPr/>
          <p:nvPr/>
        </p:nvSpPr>
        <p:spPr>
          <a:xfrm>
            <a:off x="916484" y="2126694"/>
            <a:ext cx="499943" cy="499943"/>
          </a:xfrm>
          <a:prstGeom prst="roundRect">
            <a:avLst>
              <a:gd name="adj" fmla="val 13333"/>
            </a:avLst>
          </a:prstGeom>
          <a:solidFill>
            <a:srgbClr val="2D3033"/>
          </a:solidFill>
          <a:ln/>
        </p:spPr>
      </p:sp>
      <p:sp>
        <p:nvSpPr>
          <p:cNvPr id="9" name="Text 5"/>
          <p:cNvSpPr/>
          <p:nvPr/>
        </p:nvSpPr>
        <p:spPr>
          <a:xfrm>
            <a:off x="1108889" y="2168366"/>
            <a:ext cx="115014"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mj-lt"/>
                <a:ea typeface="Prata" pitchFamily="34" charset="-122"/>
                <a:cs typeface="Prata" pitchFamily="34" charset="-120"/>
              </a:rPr>
              <a:t>1</a:t>
            </a:r>
            <a:endParaRPr lang="en-US" sz="2624" dirty="0">
              <a:latin typeface="+mj-lt"/>
            </a:endParaRPr>
          </a:p>
        </p:txBody>
      </p:sp>
      <p:sp>
        <p:nvSpPr>
          <p:cNvPr id="10" name="Text 6"/>
          <p:cNvSpPr/>
          <p:nvPr/>
        </p:nvSpPr>
        <p:spPr>
          <a:xfrm>
            <a:off x="2388513" y="2175272"/>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mj-lt"/>
                <a:ea typeface="Prata" pitchFamily="34" charset="-122"/>
                <a:cs typeface="Prata" pitchFamily="34" charset="-120"/>
              </a:rPr>
              <a:t>Data Sources</a:t>
            </a:r>
            <a:endParaRPr lang="en-US" sz="2187" dirty="0">
              <a:latin typeface="+mj-lt"/>
            </a:endParaRPr>
          </a:p>
        </p:txBody>
      </p:sp>
      <p:sp>
        <p:nvSpPr>
          <p:cNvPr id="11" name="Text 7"/>
          <p:cNvSpPr/>
          <p:nvPr/>
        </p:nvSpPr>
        <p:spPr>
          <a:xfrm>
            <a:off x="2388513" y="2655689"/>
            <a:ext cx="7751088" cy="710803"/>
          </a:xfrm>
          <a:prstGeom prst="rect">
            <a:avLst/>
          </a:prstGeom>
          <a:noFill/>
          <a:ln/>
        </p:spPr>
        <p:txBody>
          <a:bodyPr wrap="square" rtlCol="0" anchor="t"/>
          <a:lstStyle/>
          <a:p>
            <a:pPr marL="0" indent="0" algn="l">
              <a:lnSpc>
                <a:spcPts val="2799"/>
              </a:lnSpc>
              <a:buNone/>
            </a:pPr>
            <a:r>
              <a:rPr lang="en-US" sz="1750" dirty="0">
                <a:solidFill>
                  <a:srgbClr val="CFCBBF"/>
                </a:solidFill>
                <a:latin typeface="+mj-lt"/>
                <a:ea typeface="Raleway" pitchFamily="34" charset="-122"/>
                <a:cs typeface="Raleway" pitchFamily="34" charset="-120"/>
              </a:rPr>
              <a:t>Collect traffic violation data from government agencies, police reports, and security camera footage.</a:t>
            </a:r>
            <a:endParaRPr lang="en-US" sz="1750" dirty="0">
              <a:latin typeface="+mj-lt"/>
            </a:endParaRPr>
          </a:p>
        </p:txBody>
      </p:sp>
      <p:sp>
        <p:nvSpPr>
          <p:cNvPr id="12" name="Shape 8"/>
          <p:cNvSpPr/>
          <p:nvPr/>
        </p:nvSpPr>
        <p:spPr>
          <a:xfrm>
            <a:off x="1416427" y="4220468"/>
            <a:ext cx="777597" cy="27742"/>
          </a:xfrm>
          <a:prstGeom prst="rect">
            <a:avLst/>
          </a:prstGeom>
          <a:solidFill>
            <a:srgbClr val="D2AC47"/>
          </a:solidFill>
          <a:ln/>
        </p:spPr>
      </p:sp>
      <p:sp>
        <p:nvSpPr>
          <p:cNvPr id="13" name="Shape 9"/>
          <p:cNvSpPr/>
          <p:nvPr/>
        </p:nvSpPr>
        <p:spPr>
          <a:xfrm>
            <a:off x="916484" y="3984427"/>
            <a:ext cx="499943" cy="499943"/>
          </a:xfrm>
          <a:prstGeom prst="roundRect">
            <a:avLst>
              <a:gd name="adj" fmla="val 13333"/>
            </a:avLst>
          </a:prstGeom>
          <a:solidFill>
            <a:srgbClr val="2D3033"/>
          </a:solidFill>
          <a:ln/>
        </p:spPr>
      </p:sp>
      <p:sp>
        <p:nvSpPr>
          <p:cNvPr id="14" name="Text 10"/>
          <p:cNvSpPr/>
          <p:nvPr/>
        </p:nvSpPr>
        <p:spPr>
          <a:xfrm>
            <a:off x="1064240" y="4026098"/>
            <a:ext cx="204311"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mj-lt"/>
                <a:ea typeface="Prata" pitchFamily="34" charset="-122"/>
                <a:cs typeface="Prata" pitchFamily="34" charset="-120"/>
              </a:rPr>
              <a:t>2</a:t>
            </a:r>
            <a:endParaRPr lang="en-US" sz="2624" dirty="0">
              <a:latin typeface="+mj-lt"/>
            </a:endParaRPr>
          </a:p>
        </p:txBody>
      </p:sp>
      <p:sp>
        <p:nvSpPr>
          <p:cNvPr id="15" name="Text 11"/>
          <p:cNvSpPr/>
          <p:nvPr/>
        </p:nvSpPr>
        <p:spPr>
          <a:xfrm>
            <a:off x="2388513" y="4033004"/>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mj-lt"/>
                <a:ea typeface="Prata" pitchFamily="34" charset="-122"/>
                <a:cs typeface="Prata" pitchFamily="34" charset="-120"/>
              </a:rPr>
              <a:t>Video Capture</a:t>
            </a:r>
            <a:endParaRPr lang="en-US" sz="2187" dirty="0">
              <a:latin typeface="+mj-lt"/>
            </a:endParaRPr>
          </a:p>
        </p:txBody>
      </p:sp>
      <p:sp>
        <p:nvSpPr>
          <p:cNvPr id="16" name="Text 12"/>
          <p:cNvSpPr/>
          <p:nvPr/>
        </p:nvSpPr>
        <p:spPr>
          <a:xfrm>
            <a:off x="2388513" y="4513421"/>
            <a:ext cx="7751088" cy="710803"/>
          </a:xfrm>
          <a:prstGeom prst="rect">
            <a:avLst/>
          </a:prstGeom>
          <a:noFill/>
          <a:ln/>
        </p:spPr>
        <p:txBody>
          <a:bodyPr wrap="square" rtlCol="0" anchor="t"/>
          <a:lstStyle/>
          <a:p>
            <a:pPr marL="0" indent="0" algn="l">
              <a:lnSpc>
                <a:spcPts val="2799"/>
              </a:lnSpc>
              <a:buNone/>
            </a:pPr>
            <a:r>
              <a:rPr lang="en-US" sz="1750" dirty="0">
                <a:solidFill>
                  <a:srgbClr val="CFCBBF"/>
                </a:solidFill>
                <a:latin typeface="+mj-lt"/>
                <a:ea typeface="Raleway" pitchFamily="34" charset="-122"/>
                <a:cs typeface="Raleway" pitchFamily="34" charset="-120"/>
              </a:rPr>
              <a:t>Install high-definition cameras at key intersections and roads to record traffic activities.</a:t>
            </a:r>
            <a:endParaRPr lang="en-US" sz="1750" dirty="0">
              <a:latin typeface="+mj-lt"/>
            </a:endParaRPr>
          </a:p>
        </p:txBody>
      </p:sp>
      <p:sp>
        <p:nvSpPr>
          <p:cNvPr id="17" name="Shape 13"/>
          <p:cNvSpPr/>
          <p:nvPr/>
        </p:nvSpPr>
        <p:spPr>
          <a:xfrm>
            <a:off x="1416427" y="6078200"/>
            <a:ext cx="777597" cy="27742"/>
          </a:xfrm>
          <a:prstGeom prst="rect">
            <a:avLst/>
          </a:prstGeom>
          <a:solidFill>
            <a:srgbClr val="D2AC47"/>
          </a:solidFill>
          <a:ln/>
        </p:spPr>
      </p:sp>
      <p:sp>
        <p:nvSpPr>
          <p:cNvPr id="18" name="Shape 14"/>
          <p:cNvSpPr/>
          <p:nvPr/>
        </p:nvSpPr>
        <p:spPr>
          <a:xfrm>
            <a:off x="916484" y="5842159"/>
            <a:ext cx="499943" cy="499943"/>
          </a:xfrm>
          <a:prstGeom prst="roundRect">
            <a:avLst>
              <a:gd name="adj" fmla="val 13333"/>
            </a:avLst>
          </a:prstGeom>
          <a:solidFill>
            <a:srgbClr val="2D3033"/>
          </a:solidFill>
          <a:ln/>
        </p:spPr>
      </p:sp>
      <p:sp>
        <p:nvSpPr>
          <p:cNvPr id="19" name="Text 15"/>
          <p:cNvSpPr/>
          <p:nvPr/>
        </p:nvSpPr>
        <p:spPr>
          <a:xfrm>
            <a:off x="1063050" y="5883831"/>
            <a:ext cx="206693"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mj-lt"/>
                <a:ea typeface="Prata" pitchFamily="34" charset="-122"/>
                <a:cs typeface="Prata" pitchFamily="34" charset="-120"/>
              </a:rPr>
              <a:t>3</a:t>
            </a:r>
            <a:endParaRPr lang="en-US" sz="2624" dirty="0">
              <a:latin typeface="+mj-lt"/>
            </a:endParaRPr>
          </a:p>
        </p:txBody>
      </p:sp>
      <p:sp>
        <p:nvSpPr>
          <p:cNvPr id="20" name="Text 16"/>
          <p:cNvSpPr/>
          <p:nvPr/>
        </p:nvSpPr>
        <p:spPr>
          <a:xfrm>
            <a:off x="2388513" y="5890736"/>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mj-lt"/>
                <a:ea typeface="Prata" pitchFamily="34" charset="-122"/>
                <a:cs typeface="Prata" pitchFamily="34" charset="-120"/>
              </a:rPr>
              <a:t>Data Preprocessing</a:t>
            </a:r>
            <a:endParaRPr lang="en-US" sz="2187" dirty="0">
              <a:latin typeface="+mj-lt"/>
            </a:endParaRPr>
          </a:p>
        </p:txBody>
      </p:sp>
      <p:sp>
        <p:nvSpPr>
          <p:cNvPr id="21" name="Text 17"/>
          <p:cNvSpPr/>
          <p:nvPr/>
        </p:nvSpPr>
        <p:spPr>
          <a:xfrm>
            <a:off x="2388513" y="6371153"/>
            <a:ext cx="7751088" cy="710803"/>
          </a:xfrm>
          <a:prstGeom prst="rect">
            <a:avLst/>
          </a:prstGeom>
          <a:noFill/>
          <a:ln/>
        </p:spPr>
        <p:txBody>
          <a:bodyPr wrap="square" rtlCol="0" anchor="t"/>
          <a:lstStyle/>
          <a:p>
            <a:pPr marL="0" indent="0" algn="l">
              <a:lnSpc>
                <a:spcPts val="2799"/>
              </a:lnSpc>
              <a:buNone/>
            </a:pPr>
            <a:r>
              <a:rPr lang="en-US" sz="1750" dirty="0">
                <a:solidFill>
                  <a:srgbClr val="CFCBBF"/>
                </a:solidFill>
                <a:latin typeface="+mj-lt"/>
                <a:ea typeface="Raleway" pitchFamily="34" charset="-122"/>
                <a:cs typeface="Raleway" pitchFamily="34" charset="-120"/>
              </a:rPr>
              <a:t>Clean and standardize the data, remove noise, and label each incident with the type of violation.</a:t>
            </a:r>
            <a:endParaRPr lang="en-US" sz="1750" dirty="0">
              <a:latin typeface="+mj-lt"/>
            </a:endParaRPr>
          </a:p>
        </p:txBody>
      </p:sp>
      <p:pic>
        <p:nvPicPr>
          <p:cNvPr id="22"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9160C-027E-346C-FB96-BA63DD4F9247}"/>
              </a:ext>
            </a:extLst>
          </p:cNvPr>
          <p:cNvSpPr>
            <a:spLocks noGrp="1"/>
          </p:cNvSpPr>
          <p:nvPr>
            <p:ph type="title"/>
          </p:nvPr>
        </p:nvSpPr>
        <p:spPr>
          <a:xfrm>
            <a:off x="1005842" y="1028701"/>
            <a:ext cx="7097924" cy="2491740"/>
          </a:xfrm>
        </p:spPr>
        <p:txBody>
          <a:bodyPr anchor="b">
            <a:normAutofit/>
          </a:bodyPr>
          <a:lstStyle/>
          <a:p>
            <a:r>
              <a:rPr lang="en-US" sz="5280" dirty="0">
                <a:gradFill flip="none" rotWithShape="1">
                  <a:gsLst>
                    <a:gs pos="0">
                      <a:schemeClr val="accent5">
                        <a:alpha val="70000"/>
                      </a:schemeClr>
                    </a:gs>
                    <a:gs pos="100000">
                      <a:schemeClr val="accent1">
                        <a:alpha val="70000"/>
                      </a:schemeClr>
                    </a:gs>
                  </a:gsLst>
                  <a:lin ang="0" scaled="1"/>
                  <a:tileRect/>
                </a:gradFill>
                <a:cs typeface="Angsana New"/>
              </a:rPr>
              <a:t>ADVANCED TRAFFIC MANGEMENT SYSTEM</a:t>
            </a:r>
            <a:endParaRPr lang="en-US" sz="5280" dirty="0">
              <a:gradFill flip="none" rotWithShape="1">
                <a:gsLst>
                  <a:gs pos="0">
                    <a:schemeClr val="accent5">
                      <a:alpha val="70000"/>
                    </a:schemeClr>
                  </a:gs>
                  <a:gs pos="100000">
                    <a:schemeClr val="accent1">
                      <a:alpha val="70000"/>
                    </a:schemeClr>
                  </a:gs>
                </a:gsLst>
                <a:lin ang="0" scaled="1"/>
                <a:tileRect/>
              </a:gradFill>
            </a:endParaRPr>
          </a:p>
        </p:txBody>
      </p:sp>
      <p:sp>
        <p:nvSpPr>
          <p:cNvPr id="3" name="Content Placeholder 2">
            <a:extLst>
              <a:ext uri="{FF2B5EF4-FFF2-40B4-BE49-F238E27FC236}">
                <a16:creationId xmlns:a16="http://schemas.microsoft.com/office/drawing/2014/main" id="{A46B4A22-C449-15E6-2573-04D7285E49D5}"/>
              </a:ext>
            </a:extLst>
          </p:cNvPr>
          <p:cNvSpPr>
            <a:spLocks noGrp="1"/>
          </p:cNvSpPr>
          <p:nvPr>
            <p:ph idx="1"/>
          </p:nvPr>
        </p:nvSpPr>
        <p:spPr>
          <a:xfrm>
            <a:off x="1005840" y="3829051"/>
            <a:ext cx="7097926" cy="3583304"/>
          </a:xfrm>
        </p:spPr>
        <p:txBody>
          <a:bodyPr vert="horz" lIns="109728" tIns="54864" rIns="109728" bIns="54864" rtlCol="0" anchor="t">
            <a:normAutofit/>
          </a:bodyPr>
          <a:lstStyle/>
          <a:p>
            <a:endParaRPr lang="en-US" sz="2400" dirty="0">
              <a:solidFill>
                <a:schemeClr val="tx2">
                  <a:alpha val="60000"/>
                </a:schemeClr>
              </a:solidFill>
            </a:endParaRPr>
          </a:p>
          <a:p>
            <a:pPr>
              <a:buClr>
                <a:srgbClr val="EFE4EF"/>
              </a:buClr>
            </a:pPr>
            <a:r>
              <a:rPr lang="en-US" sz="2400" dirty="0">
                <a:solidFill>
                  <a:schemeClr val="tx2">
                    <a:alpha val="60000"/>
                  </a:schemeClr>
                </a:solidFill>
              </a:rPr>
              <a:t>Under the guidance of</a:t>
            </a:r>
          </a:p>
          <a:p>
            <a:pPr>
              <a:buClr>
                <a:srgbClr val="EFE4EF"/>
              </a:buClr>
            </a:pPr>
            <a:r>
              <a:rPr lang="en-US" sz="2400" dirty="0">
                <a:solidFill>
                  <a:schemeClr val="tx2">
                    <a:alpha val="60000"/>
                  </a:schemeClr>
                </a:solidFill>
              </a:rPr>
              <a:t>-</a:t>
            </a:r>
            <a:r>
              <a:rPr lang="en-US" sz="2400" dirty="0" err="1">
                <a:solidFill>
                  <a:schemeClr val="tx2">
                    <a:alpha val="60000"/>
                  </a:schemeClr>
                </a:solidFill>
              </a:rPr>
              <a:t>R.Ashok</a:t>
            </a:r>
            <a:r>
              <a:rPr lang="en-US" sz="2400" dirty="0">
                <a:solidFill>
                  <a:schemeClr val="tx2">
                    <a:alpha val="60000"/>
                  </a:schemeClr>
                </a:solidFill>
              </a:rPr>
              <a:t> sir</a:t>
            </a:r>
          </a:p>
          <a:p>
            <a:pPr>
              <a:buClr>
                <a:srgbClr val="EFE4EF"/>
              </a:buClr>
            </a:pPr>
            <a:endParaRPr lang="en-US" sz="2400" dirty="0">
              <a:solidFill>
                <a:schemeClr val="tx2">
                  <a:alpha val="60000"/>
                </a:schemeClr>
              </a:solidFill>
            </a:endParaRPr>
          </a:p>
          <a:p>
            <a:pPr>
              <a:buClr>
                <a:srgbClr val="EFE4EF"/>
              </a:buClr>
            </a:pPr>
            <a:endParaRPr lang="en-US" sz="2400" dirty="0">
              <a:solidFill>
                <a:schemeClr val="tx2">
                  <a:alpha val="60000"/>
                </a:schemeClr>
              </a:solidFill>
            </a:endParaRPr>
          </a:p>
          <a:p>
            <a:pPr>
              <a:buClr>
                <a:srgbClr val="EFE4EF"/>
              </a:buClr>
            </a:pPr>
            <a:endParaRPr lang="en-US" sz="2400" dirty="0">
              <a:solidFill>
                <a:schemeClr val="tx2">
                  <a:alpha val="60000"/>
                </a:schemeClr>
              </a:solidFill>
            </a:endParaRPr>
          </a:p>
          <a:p>
            <a:pPr>
              <a:buClr>
                <a:srgbClr val="EFE4EF"/>
              </a:buClr>
            </a:pPr>
            <a:endParaRPr lang="en-US" sz="2400" dirty="0">
              <a:solidFill>
                <a:schemeClr val="tx2">
                  <a:alpha val="60000"/>
                </a:schemeClr>
              </a:solidFill>
            </a:endParaRPr>
          </a:p>
          <a:p>
            <a:pPr>
              <a:buClr>
                <a:srgbClr val="EFE4EF"/>
              </a:buClr>
            </a:pPr>
            <a:endParaRPr lang="en-US" sz="2400" dirty="0">
              <a:solidFill>
                <a:schemeClr val="tx2">
                  <a:alpha val="60000"/>
                </a:schemeClr>
              </a:solidFill>
            </a:endParaRPr>
          </a:p>
          <a:p>
            <a:pPr>
              <a:buClr>
                <a:srgbClr val="EFE4EF"/>
              </a:buClr>
            </a:pPr>
            <a:endParaRPr lang="en-US" sz="2400" dirty="0">
              <a:solidFill>
                <a:schemeClr val="tx2">
                  <a:alpha val="60000"/>
                </a:schemeClr>
              </a:solidFill>
            </a:endParaRPr>
          </a:p>
          <a:p>
            <a:pPr>
              <a:buClr>
                <a:srgbClr val="EFE4EF"/>
              </a:buClr>
            </a:pPr>
            <a:endParaRPr lang="en-US" sz="2400" dirty="0">
              <a:solidFill>
                <a:schemeClr val="tx2">
                  <a:alpha val="60000"/>
                </a:schemeClr>
              </a:solidFill>
            </a:endParaRPr>
          </a:p>
        </p:txBody>
      </p:sp>
      <p:pic>
        <p:nvPicPr>
          <p:cNvPr id="4" name="Picture 3">
            <a:extLst>
              <a:ext uri="{FF2B5EF4-FFF2-40B4-BE49-F238E27FC236}">
                <a16:creationId xmlns:a16="http://schemas.microsoft.com/office/drawing/2014/main" id="{34B17A0C-D164-DFEC-9078-B52A05AA2393}"/>
              </a:ext>
            </a:extLst>
          </p:cNvPr>
          <p:cNvPicPr>
            <a:picLocks noChangeAspect="1"/>
          </p:cNvPicPr>
          <p:nvPr/>
        </p:nvPicPr>
        <p:blipFill>
          <a:blip r:embed="rId2"/>
          <a:stretch>
            <a:fillRect/>
          </a:stretch>
        </p:blipFill>
        <p:spPr>
          <a:xfrm>
            <a:off x="9132982" y="0"/>
            <a:ext cx="5486401" cy="8229600"/>
          </a:xfrm>
          <a:prstGeom prst="rect">
            <a:avLst/>
          </a:prstGeom>
        </p:spPr>
      </p:pic>
    </p:spTree>
    <p:extLst>
      <p:ext uri="{BB962C8B-B14F-4D97-AF65-F5344CB8AC3E}">
        <p14:creationId xmlns:p14="http://schemas.microsoft.com/office/powerpoint/2010/main" val="1870332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94DA3-433E-2AEA-B709-179D72378F17}"/>
              </a:ext>
            </a:extLst>
          </p:cNvPr>
          <p:cNvSpPr>
            <a:spLocks noGrp="1"/>
          </p:cNvSpPr>
          <p:nvPr>
            <p:ph type="title"/>
          </p:nvPr>
        </p:nvSpPr>
        <p:spPr/>
        <p:txBody>
          <a:bodyPr/>
          <a:lstStyle/>
          <a:p>
            <a:r>
              <a:rPr lang="en-US" dirty="0">
                <a:cs typeface="Angsana New"/>
              </a:rPr>
              <a:t>Team Members</a:t>
            </a:r>
            <a:endParaRPr lang="en-US" dirty="0"/>
          </a:p>
        </p:txBody>
      </p:sp>
      <p:sp>
        <p:nvSpPr>
          <p:cNvPr id="3" name="Content Placeholder 2">
            <a:extLst>
              <a:ext uri="{FF2B5EF4-FFF2-40B4-BE49-F238E27FC236}">
                <a16:creationId xmlns:a16="http://schemas.microsoft.com/office/drawing/2014/main" id="{CACE2F72-9C20-6598-7012-30D7BCBCDD4F}"/>
              </a:ext>
            </a:extLst>
          </p:cNvPr>
          <p:cNvSpPr>
            <a:spLocks noGrp="1"/>
          </p:cNvSpPr>
          <p:nvPr>
            <p:ph idx="1"/>
          </p:nvPr>
        </p:nvSpPr>
        <p:spPr/>
        <p:txBody>
          <a:bodyPr vert="horz" lIns="109728" tIns="54864" rIns="109728" bIns="54864" rtlCol="0" anchor="t">
            <a:normAutofit/>
          </a:bodyPr>
          <a:lstStyle/>
          <a:p>
            <a:r>
              <a:rPr lang="en-US" dirty="0">
                <a:solidFill>
                  <a:schemeClr val="tx1">
                    <a:lumMod val="65000"/>
                    <a:lumOff val="35000"/>
                  </a:schemeClr>
                </a:solidFill>
                <a:latin typeface="Aptos Narrow" panose="020B0004020202020204" pitchFamily="34" charset="0"/>
              </a:rPr>
              <a:t>2103A51196                 </a:t>
            </a:r>
            <a:r>
              <a:rPr lang="en-IN" sz="2880" dirty="0">
                <a:solidFill>
                  <a:schemeClr val="tx1">
                    <a:lumMod val="65000"/>
                    <a:lumOff val="35000"/>
                  </a:schemeClr>
                </a:solidFill>
                <a:latin typeface="Aptos Narrow" panose="020B0004020202020204" pitchFamily="34" charset="0"/>
              </a:rPr>
              <a:t>CHINTHALAPALLY SRIKARAN RAO </a:t>
            </a:r>
            <a:r>
              <a:rPr lang="en-US" sz="2880" dirty="0">
                <a:solidFill>
                  <a:schemeClr val="tx1">
                    <a:lumMod val="65000"/>
                    <a:lumOff val="35000"/>
                  </a:schemeClr>
                </a:solidFill>
                <a:latin typeface="Aptos Narrow" panose="020B0004020202020204" pitchFamily="34" charset="0"/>
              </a:rPr>
              <a:t>       </a:t>
            </a:r>
          </a:p>
          <a:p>
            <a:pPr>
              <a:buClr>
                <a:srgbClr val="EFE4EF"/>
              </a:buClr>
            </a:pPr>
            <a:r>
              <a:rPr lang="en-US" dirty="0">
                <a:solidFill>
                  <a:schemeClr val="tx1">
                    <a:lumMod val="65000"/>
                    <a:lumOff val="35000"/>
                  </a:schemeClr>
                </a:solidFill>
                <a:latin typeface="Aptos Narrow" panose="020B0004020202020204" pitchFamily="34" charset="0"/>
              </a:rPr>
              <a:t>2103A51268                 </a:t>
            </a:r>
            <a:r>
              <a:rPr lang="en-US" sz="2880" dirty="0">
                <a:solidFill>
                  <a:schemeClr val="tx1">
                    <a:lumMod val="65000"/>
                    <a:lumOff val="35000"/>
                  </a:schemeClr>
                </a:solidFill>
                <a:latin typeface="Aptos Narrow" panose="020B0004020202020204" pitchFamily="34" charset="0"/>
              </a:rPr>
              <a:t>KURELLA RAGHAVENDRACHARY</a:t>
            </a:r>
          </a:p>
          <a:p>
            <a:pPr>
              <a:buClr>
                <a:srgbClr val="EFE4EF"/>
              </a:buClr>
            </a:pPr>
            <a:r>
              <a:rPr lang="en-US" dirty="0">
                <a:solidFill>
                  <a:schemeClr val="tx1">
                    <a:lumMod val="65000"/>
                    <a:lumOff val="35000"/>
                  </a:schemeClr>
                </a:solidFill>
                <a:latin typeface="Aptos Narrow" panose="020B0004020202020204" pitchFamily="34" charset="0"/>
              </a:rPr>
              <a:t>2103A51272                 </a:t>
            </a:r>
            <a:r>
              <a:rPr lang="en-US" sz="2880" dirty="0">
                <a:solidFill>
                  <a:schemeClr val="tx1">
                    <a:lumMod val="65000"/>
                    <a:lumOff val="35000"/>
                  </a:schemeClr>
                </a:solidFill>
                <a:latin typeface="Aptos Narrow" panose="020B0004020202020204" pitchFamily="34" charset="0"/>
              </a:rPr>
              <a:t>MADA BHARATH REDDY</a:t>
            </a:r>
          </a:p>
          <a:p>
            <a:pPr>
              <a:buClr>
                <a:srgbClr val="EFE4EF"/>
              </a:buClr>
            </a:pPr>
            <a:r>
              <a:rPr lang="en-US" dirty="0">
                <a:solidFill>
                  <a:schemeClr val="tx1">
                    <a:lumMod val="65000"/>
                    <a:lumOff val="35000"/>
                  </a:schemeClr>
                </a:solidFill>
                <a:latin typeface="Aptos Narrow" panose="020B0004020202020204" pitchFamily="34" charset="0"/>
              </a:rPr>
              <a:t>2103A51034                 </a:t>
            </a:r>
            <a:r>
              <a:rPr lang="en-US" sz="2880" dirty="0">
                <a:solidFill>
                  <a:schemeClr val="tx1">
                    <a:lumMod val="65000"/>
                    <a:lumOff val="35000"/>
                  </a:schemeClr>
                </a:solidFill>
                <a:latin typeface="Aptos Narrow" panose="020B0004020202020204" pitchFamily="34" charset="0"/>
              </a:rPr>
              <a:t>SINGIREDDY AKSHAY </a:t>
            </a:r>
          </a:p>
          <a:p>
            <a:pPr>
              <a:buClr>
                <a:srgbClr val="EFE4EF"/>
              </a:buClr>
            </a:pPr>
            <a:r>
              <a:rPr lang="en-US" dirty="0">
                <a:latin typeface="Aptos Narrow" panose="020B0004020202020204" pitchFamily="34" charset="0"/>
              </a:rPr>
              <a:t>2103A51504 </a:t>
            </a:r>
            <a:r>
              <a:rPr lang="en-US" dirty="0">
                <a:solidFill>
                  <a:schemeClr val="tx1">
                    <a:lumMod val="65000"/>
                    <a:lumOff val="35000"/>
                  </a:schemeClr>
                </a:solidFill>
                <a:latin typeface="Aptos Narrow" panose="020B0004020202020204" pitchFamily="34" charset="0"/>
              </a:rPr>
              <a:t>                </a:t>
            </a:r>
            <a:r>
              <a:rPr lang="en-IN" sz="2880" dirty="0">
                <a:solidFill>
                  <a:schemeClr val="tx1">
                    <a:lumMod val="65000"/>
                    <a:lumOff val="35000"/>
                  </a:schemeClr>
                </a:solidFill>
                <a:latin typeface="Aptos Narrow" panose="020B0004020202020204" pitchFamily="34" charset="0"/>
              </a:rPr>
              <a:t>ALLENKI SIDDHARTHA</a:t>
            </a:r>
            <a:r>
              <a:rPr lang="en-US" sz="2880" dirty="0">
                <a:solidFill>
                  <a:schemeClr val="tx1">
                    <a:lumMod val="65000"/>
                    <a:lumOff val="35000"/>
                  </a:schemeClr>
                </a:solidFill>
                <a:latin typeface="Aptos Narrow" panose="020B0004020202020204" pitchFamily="34" charset="0"/>
              </a:rPr>
              <a:t>                </a:t>
            </a:r>
          </a:p>
        </p:txBody>
      </p:sp>
    </p:spTree>
    <p:extLst>
      <p:ext uri="{BB962C8B-B14F-4D97-AF65-F5344CB8AC3E}">
        <p14:creationId xmlns:p14="http://schemas.microsoft.com/office/powerpoint/2010/main" val="3367928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645926"/>
            <a:ext cx="5971937" cy="555427"/>
          </a:xfrm>
          <a:prstGeom prst="rect">
            <a:avLst/>
          </a:prstGeom>
          <a:noFill/>
          <a:ln/>
        </p:spPr>
        <p:txBody>
          <a:bodyPr wrap="none" rtlCol="0" anchor="t"/>
          <a:lstStyle/>
          <a:p>
            <a:pPr marL="0" indent="0">
              <a:lnSpc>
                <a:spcPts val="4374"/>
              </a:lnSpc>
              <a:buNone/>
            </a:pPr>
            <a:r>
              <a:rPr lang="en-US" sz="3499" dirty="0">
                <a:solidFill>
                  <a:srgbClr val="AE8625"/>
                </a:solidFill>
                <a:latin typeface="Prata" pitchFamily="34" charset="0"/>
                <a:ea typeface="Prata" pitchFamily="34" charset="-122"/>
                <a:cs typeface="Prata" pitchFamily="34" charset="-120"/>
              </a:rPr>
              <a:t>Motivation and Background</a:t>
            </a:r>
            <a:endParaRPr lang="en-US" sz="3499" dirty="0"/>
          </a:p>
        </p:txBody>
      </p:sp>
      <p:sp>
        <p:nvSpPr>
          <p:cNvPr id="6" name="Text 2"/>
          <p:cNvSpPr/>
          <p:nvPr/>
        </p:nvSpPr>
        <p:spPr>
          <a:xfrm>
            <a:off x="833199" y="3451265"/>
            <a:ext cx="7477601" cy="2132409"/>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With the increasing number of vehicles on the roads and the growing prevalence of traffic violations, there is a pressing need for an efficient and effective system to detect and monitor these violations. This can not only improve road safety but also generate revenue through the issuance of fines, which can be used to fund infrastructure improvements and enhance traffic management efforts.</a:t>
            </a:r>
            <a:endParaRPr lang="en-US" sz="1750" dirty="0"/>
          </a:p>
        </p:txBody>
      </p:sp>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2445901"/>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Nirmala UI" panose="020B0502040204020203" pitchFamily="34" charset="0"/>
                <a:ea typeface="Nirmala UI" panose="020B0502040204020203" pitchFamily="34" charset="0"/>
                <a:cs typeface="Nirmala UI" panose="020B0502040204020203" pitchFamily="34" charset="0"/>
              </a:rPr>
              <a:t>Objectives</a:t>
            </a:r>
            <a:endParaRPr lang="en-US" sz="4374" dirty="0">
              <a:latin typeface="Nirmala UI" panose="020B0502040204020203" pitchFamily="34" charset="0"/>
              <a:ea typeface="Nirmala UI" panose="020B0502040204020203" pitchFamily="34" charset="0"/>
              <a:cs typeface="Nirmala UI" panose="020B0502040204020203" pitchFamily="34" charset="0"/>
            </a:endParaRPr>
          </a:p>
        </p:txBody>
      </p:sp>
      <p:sp>
        <p:nvSpPr>
          <p:cNvPr id="6" name="Text 2"/>
          <p:cNvSpPr/>
          <p:nvPr/>
        </p:nvSpPr>
        <p:spPr>
          <a:xfrm>
            <a:off x="6675001" y="3473529"/>
            <a:ext cx="7122200"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CFCBBF"/>
                </a:solidFill>
                <a:latin typeface="Raleway" pitchFamily="34" charset="0"/>
                <a:ea typeface="Raleway" pitchFamily="34" charset="-122"/>
                <a:cs typeface="Raleway" pitchFamily="34" charset="-120"/>
              </a:rPr>
              <a:t>Develop a computer vision system to </a:t>
            </a:r>
            <a:r>
              <a:rPr lang="en-US" sz="1750" b="1" dirty="0">
                <a:solidFill>
                  <a:srgbClr val="CFCBBF"/>
                </a:solidFill>
                <a:latin typeface="Raleway" pitchFamily="34" charset="0"/>
                <a:ea typeface="Raleway" pitchFamily="34" charset="-122"/>
                <a:cs typeface="Raleway" pitchFamily="34" charset="-120"/>
              </a:rPr>
              <a:t>detect and monitor common traffic violations</a:t>
            </a:r>
            <a:r>
              <a:rPr lang="en-US" sz="1750" dirty="0">
                <a:solidFill>
                  <a:srgbClr val="CFCBBF"/>
                </a:solidFill>
                <a:latin typeface="Raleway" pitchFamily="34" charset="0"/>
                <a:ea typeface="Raleway" pitchFamily="34" charset="-122"/>
                <a:cs typeface="Raleway" pitchFamily="34" charset="-120"/>
              </a:rPr>
              <a:t> using security camera footage.</a:t>
            </a:r>
            <a:endParaRPr lang="en-US" sz="1750" dirty="0"/>
          </a:p>
        </p:txBody>
      </p:sp>
      <p:sp>
        <p:nvSpPr>
          <p:cNvPr id="7" name="Text 3"/>
          <p:cNvSpPr/>
          <p:nvPr/>
        </p:nvSpPr>
        <p:spPr>
          <a:xfrm>
            <a:off x="6675001" y="4273153"/>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CFCBBF"/>
                </a:solidFill>
                <a:latin typeface="Raleway" pitchFamily="34" charset="0"/>
                <a:ea typeface="Raleway" pitchFamily="34" charset="-122"/>
                <a:cs typeface="Raleway" pitchFamily="34" charset="-120"/>
              </a:rPr>
              <a:t>Implement an </a:t>
            </a:r>
            <a:r>
              <a:rPr lang="en-US" sz="1750" b="1" dirty="0">
                <a:solidFill>
                  <a:srgbClr val="CFCBBF"/>
                </a:solidFill>
                <a:latin typeface="Raleway" pitchFamily="34" charset="0"/>
                <a:ea typeface="Raleway" pitchFamily="34" charset="-122"/>
                <a:cs typeface="Raleway" pitchFamily="34" charset="-120"/>
              </a:rPr>
              <a:t>automated fining system</a:t>
            </a:r>
            <a:r>
              <a:rPr lang="en-US" sz="1750" dirty="0">
                <a:solidFill>
                  <a:srgbClr val="CFCBBF"/>
                </a:solidFill>
                <a:latin typeface="Raleway" pitchFamily="34" charset="0"/>
                <a:ea typeface="Raleway" pitchFamily="34" charset="-122"/>
                <a:cs typeface="Raleway" pitchFamily="34" charset="-120"/>
              </a:rPr>
              <a:t> that can issue citations to offenders based on the violations detected.</a:t>
            </a:r>
            <a:endParaRPr lang="en-US" sz="1750" dirty="0"/>
          </a:p>
        </p:txBody>
      </p:sp>
      <p:sp>
        <p:nvSpPr>
          <p:cNvPr id="8" name="Text 4"/>
          <p:cNvSpPr/>
          <p:nvPr/>
        </p:nvSpPr>
        <p:spPr>
          <a:xfrm>
            <a:off x="6675001" y="5072777"/>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CFCBBF"/>
                </a:solidFill>
                <a:latin typeface="Raleway" pitchFamily="34" charset="0"/>
                <a:ea typeface="Raleway" pitchFamily="34" charset="-122"/>
                <a:cs typeface="Raleway" pitchFamily="34" charset="-120"/>
              </a:rPr>
              <a:t>Improve </a:t>
            </a:r>
            <a:r>
              <a:rPr lang="en-US" sz="1750" b="1" dirty="0">
                <a:solidFill>
                  <a:srgbClr val="CFCBBF"/>
                </a:solidFill>
                <a:latin typeface="Raleway" pitchFamily="34" charset="0"/>
                <a:ea typeface="Raleway" pitchFamily="34" charset="-122"/>
                <a:cs typeface="Raleway" pitchFamily="34" charset="-120"/>
              </a:rPr>
              <a:t>road safety</a:t>
            </a:r>
            <a:r>
              <a:rPr lang="en-US" sz="1750" dirty="0">
                <a:solidFill>
                  <a:srgbClr val="CFCBBF"/>
                </a:solidFill>
                <a:latin typeface="Raleway" pitchFamily="34" charset="0"/>
                <a:ea typeface="Raleway" pitchFamily="34" charset="-122"/>
                <a:cs typeface="Raleway" pitchFamily="34" charset="-120"/>
              </a:rPr>
              <a:t> and reduce the number of accidents by deterring reckless driving behaviors.</a:t>
            </a:r>
            <a:endParaRPr lang="en-US" sz="1750" dirty="0"/>
          </a:p>
        </p:txBody>
      </p:sp>
      <p:pic>
        <p:nvPicPr>
          <p:cNvPr id="9"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261116"/>
            <a:ext cx="7477601" cy="958215"/>
          </a:xfrm>
          <a:prstGeom prst="rect">
            <a:avLst/>
          </a:prstGeom>
          <a:noFill/>
          <a:ln/>
        </p:spPr>
        <p:txBody>
          <a:bodyPr wrap="none" rtlCol="0" anchor="t"/>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Introduction</a:t>
            </a:r>
            <a:endParaRPr lang="en-US" sz="6036" dirty="0"/>
          </a:p>
        </p:txBody>
      </p:sp>
      <p:sp>
        <p:nvSpPr>
          <p:cNvPr id="6" name="Text 2"/>
          <p:cNvSpPr/>
          <p:nvPr/>
        </p:nvSpPr>
        <p:spPr>
          <a:xfrm>
            <a:off x="833199" y="3552587"/>
            <a:ext cx="7477601"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This presentation explores the use of computer vision techniques to detect and monitor common traffic violations, and the application of security cameras to enforce traffic laws through automated fines. The introduction lays the foundation for the key objectives and methodologies to be explored.</a:t>
            </a:r>
            <a:endParaRPr lang="en-US" sz="1750" dirty="0"/>
          </a:p>
        </p:txBody>
      </p:sp>
      <p:sp>
        <p:nvSpPr>
          <p:cNvPr id="7" name="Shape 3"/>
          <p:cNvSpPr/>
          <p:nvPr/>
        </p:nvSpPr>
        <p:spPr>
          <a:xfrm>
            <a:off x="833199" y="5596176"/>
            <a:ext cx="355402" cy="355402"/>
          </a:xfrm>
          <a:prstGeom prst="roundRect">
            <a:avLst>
              <a:gd name="adj" fmla="val 25726039"/>
            </a:avLst>
          </a:prstGeom>
          <a:noFill/>
          <a:ln w="7620">
            <a:solidFill>
              <a:srgbClr val="FFFFFF"/>
            </a:solidFill>
            <a:prstDash val="solid"/>
          </a:ln>
        </p:spPr>
      </p:sp>
      <p:pic>
        <p:nvPicPr>
          <p:cNvPr id="10" name="Image 3"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696"/>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10980420" y="0"/>
            <a:ext cx="3657600" cy="8232696"/>
          </a:xfrm>
          <a:prstGeom prst="rect">
            <a:avLst/>
          </a:prstGeom>
        </p:spPr>
      </p:pic>
      <p:sp>
        <p:nvSpPr>
          <p:cNvPr id="5" name="Text 1"/>
          <p:cNvSpPr/>
          <p:nvPr/>
        </p:nvSpPr>
        <p:spPr>
          <a:xfrm>
            <a:off x="791408" y="580311"/>
            <a:ext cx="5276493" cy="659606"/>
          </a:xfrm>
          <a:prstGeom prst="rect">
            <a:avLst/>
          </a:prstGeom>
          <a:noFill/>
          <a:ln/>
        </p:spPr>
        <p:txBody>
          <a:bodyPr wrap="none" rtlCol="0" anchor="t"/>
          <a:lstStyle/>
          <a:p>
            <a:pPr marL="0" indent="0">
              <a:lnSpc>
                <a:spcPts val="5193"/>
              </a:lnSpc>
              <a:buNone/>
            </a:pPr>
            <a:r>
              <a:rPr lang="en-US" sz="4155" dirty="0">
                <a:solidFill>
                  <a:srgbClr val="AE8625"/>
                </a:solidFill>
                <a:latin typeface="Prata" pitchFamily="34" charset="0"/>
                <a:ea typeface="Prata" pitchFamily="34" charset="-122"/>
                <a:cs typeface="Prata" pitchFamily="34" charset="-120"/>
              </a:rPr>
              <a:t>Literature Survey</a:t>
            </a:r>
            <a:endParaRPr lang="en-US" sz="4155" dirty="0"/>
          </a:p>
        </p:txBody>
      </p:sp>
      <p:sp>
        <p:nvSpPr>
          <p:cNvPr id="6" name="Shape 2"/>
          <p:cNvSpPr/>
          <p:nvPr/>
        </p:nvSpPr>
        <p:spPr>
          <a:xfrm>
            <a:off x="1094899" y="1556504"/>
            <a:ext cx="26313" cy="6095881"/>
          </a:xfrm>
          <a:prstGeom prst="rect">
            <a:avLst/>
          </a:prstGeom>
          <a:solidFill>
            <a:srgbClr val="D2AC47"/>
          </a:solidFill>
          <a:ln/>
        </p:spPr>
      </p:sp>
      <p:sp>
        <p:nvSpPr>
          <p:cNvPr id="7" name="Shape 3"/>
          <p:cNvSpPr/>
          <p:nvPr/>
        </p:nvSpPr>
        <p:spPr>
          <a:xfrm>
            <a:off x="1345406" y="1945541"/>
            <a:ext cx="738664" cy="26313"/>
          </a:xfrm>
          <a:prstGeom prst="rect">
            <a:avLst/>
          </a:prstGeom>
          <a:solidFill>
            <a:srgbClr val="D2AC47"/>
          </a:solidFill>
          <a:ln/>
        </p:spPr>
      </p:sp>
      <p:sp>
        <p:nvSpPr>
          <p:cNvPr id="8" name="Shape 4"/>
          <p:cNvSpPr/>
          <p:nvPr/>
        </p:nvSpPr>
        <p:spPr>
          <a:xfrm>
            <a:off x="870585" y="1721406"/>
            <a:ext cx="474821" cy="474821"/>
          </a:xfrm>
          <a:prstGeom prst="roundRect">
            <a:avLst>
              <a:gd name="adj" fmla="val 13335"/>
            </a:avLst>
          </a:prstGeom>
          <a:solidFill>
            <a:srgbClr val="2D3033"/>
          </a:solidFill>
          <a:ln/>
        </p:spPr>
      </p:sp>
      <p:sp>
        <p:nvSpPr>
          <p:cNvPr id="9" name="Text 5"/>
          <p:cNvSpPr/>
          <p:nvPr/>
        </p:nvSpPr>
        <p:spPr>
          <a:xfrm>
            <a:off x="1053346" y="1760934"/>
            <a:ext cx="109299" cy="395645"/>
          </a:xfrm>
          <a:prstGeom prst="rect">
            <a:avLst/>
          </a:prstGeom>
          <a:noFill/>
          <a:ln/>
        </p:spPr>
        <p:txBody>
          <a:bodyPr wrap="none" rtlCol="0" anchor="t"/>
          <a:lstStyle/>
          <a:p>
            <a:pPr marL="0" indent="0" algn="ctr">
              <a:lnSpc>
                <a:spcPts val="3116"/>
              </a:lnSpc>
              <a:buNone/>
            </a:pPr>
            <a:r>
              <a:rPr lang="en-US" sz="2493" dirty="0">
                <a:solidFill>
                  <a:srgbClr val="AE8625"/>
                </a:solidFill>
                <a:latin typeface="Prata" pitchFamily="34" charset="0"/>
                <a:ea typeface="Prata" pitchFamily="34" charset="-122"/>
                <a:cs typeface="Prata" pitchFamily="34" charset="-120"/>
              </a:rPr>
              <a:t>1</a:t>
            </a:r>
            <a:endParaRPr lang="en-US" sz="2493" dirty="0"/>
          </a:p>
        </p:txBody>
      </p:sp>
      <p:sp>
        <p:nvSpPr>
          <p:cNvPr id="10" name="Text 6"/>
          <p:cNvSpPr/>
          <p:nvPr/>
        </p:nvSpPr>
        <p:spPr>
          <a:xfrm>
            <a:off x="2268736" y="1767483"/>
            <a:ext cx="3666530" cy="329803"/>
          </a:xfrm>
          <a:prstGeom prst="rect">
            <a:avLst/>
          </a:prstGeom>
          <a:noFill/>
          <a:ln/>
        </p:spPr>
        <p:txBody>
          <a:bodyPr wrap="none" rtlCol="0" anchor="t"/>
          <a:lstStyle/>
          <a:p>
            <a:pPr marL="0" indent="0" algn="l">
              <a:lnSpc>
                <a:spcPts val="2597"/>
              </a:lnSpc>
              <a:buNone/>
            </a:pPr>
            <a:r>
              <a:rPr lang="en-US" sz="2077" dirty="0">
                <a:solidFill>
                  <a:srgbClr val="AE8625"/>
                </a:solidFill>
                <a:latin typeface="Prata" pitchFamily="34" charset="0"/>
                <a:ea typeface="Prata" pitchFamily="34" charset="-122"/>
                <a:cs typeface="Prata" pitchFamily="34" charset="-120"/>
              </a:rPr>
              <a:t>Computer Vision Techniques</a:t>
            </a:r>
            <a:endParaRPr lang="en-US" sz="2077" dirty="0"/>
          </a:p>
        </p:txBody>
      </p:sp>
      <p:sp>
        <p:nvSpPr>
          <p:cNvPr id="11" name="Text 7"/>
          <p:cNvSpPr/>
          <p:nvPr/>
        </p:nvSpPr>
        <p:spPr>
          <a:xfrm>
            <a:off x="2268736" y="2223849"/>
            <a:ext cx="7912656" cy="1012984"/>
          </a:xfrm>
          <a:prstGeom prst="rect">
            <a:avLst/>
          </a:prstGeom>
          <a:noFill/>
          <a:ln/>
        </p:spPr>
        <p:txBody>
          <a:bodyPr wrap="square" rtlCol="0" anchor="t"/>
          <a:lstStyle/>
          <a:p>
            <a:pPr marL="0" indent="0" algn="l">
              <a:lnSpc>
                <a:spcPts val="2659"/>
              </a:lnSpc>
              <a:buNone/>
            </a:pPr>
            <a:r>
              <a:rPr lang="en-US" sz="1662" dirty="0">
                <a:solidFill>
                  <a:srgbClr val="CFCBBF"/>
                </a:solidFill>
                <a:latin typeface="Raleway" pitchFamily="34" charset="0"/>
                <a:ea typeface="Raleway" pitchFamily="34" charset="-122"/>
                <a:cs typeface="Raleway" pitchFamily="34" charset="-120"/>
              </a:rPr>
              <a:t>The literature discusses various computer vision techniques, such as object detection, image segmentation, and pattern recognition, that can be applied to detect common traffic violations from security camera footage.</a:t>
            </a:r>
            <a:endParaRPr lang="en-US" sz="1662" dirty="0"/>
          </a:p>
        </p:txBody>
      </p:sp>
      <p:sp>
        <p:nvSpPr>
          <p:cNvPr id="12" name="Shape 8"/>
          <p:cNvSpPr/>
          <p:nvPr/>
        </p:nvSpPr>
        <p:spPr>
          <a:xfrm>
            <a:off x="1345406" y="4047827"/>
            <a:ext cx="738664" cy="26313"/>
          </a:xfrm>
          <a:prstGeom prst="rect">
            <a:avLst/>
          </a:prstGeom>
          <a:solidFill>
            <a:srgbClr val="D2AC47"/>
          </a:solidFill>
          <a:ln/>
        </p:spPr>
      </p:sp>
      <p:sp>
        <p:nvSpPr>
          <p:cNvPr id="13" name="Shape 9"/>
          <p:cNvSpPr/>
          <p:nvPr/>
        </p:nvSpPr>
        <p:spPr>
          <a:xfrm>
            <a:off x="870585" y="3823692"/>
            <a:ext cx="474821" cy="474821"/>
          </a:xfrm>
          <a:prstGeom prst="roundRect">
            <a:avLst>
              <a:gd name="adj" fmla="val 13335"/>
            </a:avLst>
          </a:prstGeom>
          <a:solidFill>
            <a:srgbClr val="2D3033"/>
          </a:solidFill>
          <a:ln/>
        </p:spPr>
      </p:sp>
      <p:sp>
        <p:nvSpPr>
          <p:cNvPr id="14" name="Text 10"/>
          <p:cNvSpPr/>
          <p:nvPr/>
        </p:nvSpPr>
        <p:spPr>
          <a:xfrm>
            <a:off x="1010960" y="3863221"/>
            <a:ext cx="194072" cy="395645"/>
          </a:xfrm>
          <a:prstGeom prst="rect">
            <a:avLst/>
          </a:prstGeom>
          <a:noFill/>
          <a:ln/>
        </p:spPr>
        <p:txBody>
          <a:bodyPr wrap="none" rtlCol="0" anchor="t"/>
          <a:lstStyle/>
          <a:p>
            <a:pPr marL="0" indent="0" algn="ctr">
              <a:lnSpc>
                <a:spcPts val="3116"/>
              </a:lnSpc>
              <a:buNone/>
            </a:pPr>
            <a:r>
              <a:rPr lang="en-US" sz="2493" dirty="0">
                <a:solidFill>
                  <a:srgbClr val="AE8625"/>
                </a:solidFill>
                <a:latin typeface="Prata" pitchFamily="34" charset="0"/>
                <a:ea typeface="Prata" pitchFamily="34" charset="-122"/>
                <a:cs typeface="Prata" pitchFamily="34" charset="-120"/>
              </a:rPr>
              <a:t>2</a:t>
            </a:r>
            <a:endParaRPr lang="en-US" sz="2493" dirty="0"/>
          </a:p>
        </p:txBody>
      </p:sp>
      <p:sp>
        <p:nvSpPr>
          <p:cNvPr id="15" name="Text 11"/>
          <p:cNvSpPr/>
          <p:nvPr/>
        </p:nvSpPr>
        <p:spPr>
          <a:xfrm>
            <a:off x="2268736" y="3869769"/>
            <a:ext cx="3966924" cy="329803"/>
          </a:xfrm>
          <a:prstGeom prst="rect">
            <a:avLst/>
          </a:prstGeom>
          <a:noFill/>
          <a:ln/>
        </p:spPr>
        <p:txBody>
          <a:bodyPr wrap="none" rtlCol="0" anchor="t"/>
          <a:lstStyle/>
          <a:p>
            <a:pPr marL="0" indent="0" algn="l">
              <a:lnSpc>
                <a:spcPts val="2597"/>
              </a:lnSpc>
              <a:buNone/>
            </a:pPr>
            <a:r>
              <a:rPr lang="en-US" sz="2077" dirty="0">
                <a:solidFill>
                  <a:srgbClr val="AE8625"/>
                </a:solidFill>
                <a:latin typeface="Prata" pitchFamily="34" charset="0"/>
                <a:ea typeface="Prata" pitchFamily="34" charset="-122"/>
                <a:cs typeface="Prata" pitchFamily="34" charset="-120"/>
              </a:rPr>
              <a:t>Automated Monitoring Systems</a:t>
            </a:r>
            <a:endParaRPr lang="en-US" sz="2077" dirty="0"/>
          </a:p>
        </p:txBody>
      </p:sp>
      <p:sp>
        <p:nvSpPr>
          <p:cNvPr id="16" name="Text 12"/>
          <p:cNvSpPr/>
          <p:nvPr/>
        </p:nvSpPr>
        <p:spPr>
          <a:xfrm>
            <a:off x="2268736" y="4326136"/>
            <a:ext cx="7912656" cy="1012984"/>
          </a:xfrm>
          <a:prstGeom prst="rect">
            <a:avLst/>
          </a:prstGeom>
          <a:noFill/>
          <a:ln/>
        </p:spPr>
        <p:txBody>
          <a:bodyPr wrap="square" rtlCol="0" anchor="t"/>
          <a:lstStyle/>
          <a:p>
            <a:pPr marL="0" indent="0" algn="l">
              <a:lnSpc>
                <a:spcPts val="2659"/>
              </a:lnSpc>
              <a:buNone/>
            </a:pPr>
            <a:r>
              <a:rPr lang="en-US" sz="1662" dirty="0">
                <a:solidFill>
                  <a:srgbClr val="CFCBBF"/>
                </a:solidFill>
                <a:latin typeface="Raleway" pitchFamily="34" charset="0"/>
                <a:ea typeface="Raleway" pitchFamily="34" charset="-122"/>
                <a:cs typeface="Raleway" pitchFamily="34" charset="-120"/>
              </a:rPr>
              <a:t>Previous studies have explored developing automated systems that can continuously monitor traffic and identify violations like running red lights, illegal turns, and speeding based on the computer vision analysis.</a:t>
            </a:r>
            <a:endParaRPr lang="en-US" sz="1662" dirty="0"/>
          </a:p>
        </p:txBody>
      </p:sp>
      <p:sp>
        <p:nvSpPr>
          <p:cNvPr id="17" name="Shape 13"/>
          <p:cNvSpPr/>
          <p:nvPr/>
        </p:nvSpPr>
        <p:spPr>
          <a:xfrm>
            <a:off x="1345406" y="6150114"/>
            <a:ext cx="738664" cy="26313"/>
          </a:xfrm>
          <a:prstGeom prst="rect">
            <a:avLst/>
          </a:prstGeom>
          <a:solidFill>
            <a:srgbClr val="D2AC47"/>
          </a:solidFill>
          <a:ln/>
        </p:spPr>
      </p:sp>
      <p:sp>
        <p:nvSpPr>
          <p:cNvPr id="18" name="Shape 14"/>
          <p:cNvSpPr/>
          <p:nvPr/>
        </p:nvSpPr>
        <p:spPr>
          <a:xfrm>
            <a:off x="870585" y="5925979"/>
            <a:ext cx="474821" cy="474821"/>
          </a:xfrm>
          <a:prstGeom prst="roundRect">
            <a:avLst>
              <a:gd name="adj" fmla="val 13335"/>
            </a:avLst>
          </a:prstGeom>
          <a:solidFill>
            <a:srgbClr val="2D3033"/>
          </a:solidFill>
          <a:ln/>
        </p:spPr>
      </p:sp>
      <p:sp>
        <p:nvSpPr>
          <p:cNvPr id="19" name="Text 15"/>
          <p:cNvSpPr/>
          <p:nvPr/>
        </p:nvSpPr>
        <p:spPr>
          <a:xfrm>
            <a:off x="1009888" y="5965508"/>
            <a:ext cx="196215" cy="395645"/>
          </a:xfrm>
          <a:prstGeom prst="rect">
            <a:avLst/>
          </a:prstGeom>
          <a:noFill/>
          <a:ln/>
        </p:spPr>
        <p:txBody>
          <a:bodyPr wrap="none" rtlCol="0" anchor="t"/>
          <a:lstStyle/>
          <a:p>
            <a:pPr marL="0" indent="0" algn="ctr">
              <a:lnSpc>
                <a:spcPts val="3116"/>
              </a:lnSpc>
              <a:buNone/>
            </a:pPr>
            <a:r>
              <a:rPr lang="en-US" sz="2493" dirty="0">
                <a:solidFill>
                  <a:srgbClr val="AE8625"/>
                </a:solidFill>
                <a:latin typeface="Prata" pitchFamily="34" charset="0"/>
                <a:ea typeface="Prata" pitchFamily="34" charset="-122"/>
                <a:cs typeface="Prata" pitchFamily="34" charset="-120"/>
              </a:rPr>
              <a:t>3</a:t>
            </a:r>
            <a:endParaRPr lang="en-US" sz="2493" dirty="0"/>
          </a:p>
        </p:txBody>
      </p:sp>
      <p:sp>
        <p:nvSpPr>
          <p:cNvPr id="20" name="Text 16"/>
          <p:cNvSpPr/>
          <p:nvPr/>
        </p:nvSpPr>
        <p:spPr>
          <a:xfrm>
            <a:off x="2268736" y="5972056"/>
            <a:ext cx="3978831" cy="329803"/>
          </a:xfrm>
          <a:prstGeom prst="rect">
            <a:avLst/>
          </a:prstGeom>
          <a:noFill/>
          <a:ln/>
        </p:spPr>
        <p:txBody>
          <a:bodyPr wrap="none" rtlCol="0" anchor="t"/>
          <a:lstStyle/>
          <a:p>
            <a:pPr marL="0" indent="0" algn="l">
              <a:lnSpc>
                <a:spcPts val="2597"/>
              </a:lnSpc>
              <a:buNone/>
            </a:pPr>
            <a:r>
              <a:rPr lang="en-US" sz="2077" dirty="0">
                <a:solidFill>
                  <a:srgbClr val="AE8625"/>
                </a:solidFill>
                <a:latin typeface="Prata" pitchFamily="34" charset="0"/>
                <a:ea typeface="Prata" pitchFamily="34" charset="-122"/>
                <a:cs typeface="Prata" pitchFamily="34" charset="-120"/>
              </a:rPr>
              <a:t>Fine Enforcement Mechanisms</a:t>
            </a:r>
            <a:endParaRPr lang="en-US" sz="2077" dirty="0"/>
          </a:p>
        </p:txBody>
      </p:sp>
      <p:sp>
        <p:nvSpPr>
          <p:cNvPr id="21" name="Text 17"/>
          <p:cNvSpPr/>
          <p:nvPr/>
        </p:nvSpPr>
        <p:spPr>
          <a:xfrm>
            <a:off x="2268736" y="6428423"/>
            <a:ext cx="7912656" cy="1012984"/>
          </a:xfrm>
          <a:prstGeom prst="rect">
            <a:avLst/>
          </a:prstGeom>
          <a:noFill/>
          <a:ln/>
        </p:spPr>
        <p:txBody>
          <a:bodyPr wrap="square" rtlCol="0" anchor="t"/>
          <a:lstStyle/>
          <a:p>
            <a:pPr marL="0" indent="0" algn="l">
              <a:lnSpc>
                <a:spcPts val="2659"/>
              </a:lnSpc>
              <a:buNone/>
            </a:pPr>
            <a:r>
              <a:rPr lang="en-US" sz="1662" dirty="0">
                <a:solidFill>
                  <a:srgbClr val="CFCBBF"/>
                </a:solidFill>
                <a:latin typeface="Raleway" pitchFamily="34" charset="0"/>
                <a:ea typeface="Raleway" pitchFamily="34" charset="-122"/>
                <a:cs typeface="Raleway" pitchFamily="34" charset="-120"/>
              </a:rPr>
              <a:t>The reviewed literature also covers techniques for automatically issuing fines and penalties to violators, integrating the computer vision-based detection with secure payment and notification systems.</a:t>
            </a:r>
            <a:endParaRPr lang="en-US" sz="1662" dirty="0"/>
          </a:p>
        </p:txBody>
      </p:sp>
      <p:pic>
        <p:nvPicPr>
          <p:cNvPr id="22"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pic>
        <p:nvPicPr>
          <p:cNvPr id="23" name="Picture 22">
            <a:extLst>
              <a:ext uri="{FF2B5EF4-FFF2-40B4-BE49-F238E27FC236}">
                <a16:creationId xmlns:a16="http://schemas.microsoft.com/office/drawing/2014/main" id="{C35FCBEA-690C-A5C1-70AE-709D43123567}"/>
              </a:ext>
            </a:extLst>
          </p:cNvPr>
          <p:cNvPicPr>
            <a:picLocks noChangeAspect="1"/>
          </p:cNvPicPr>
          <p:nvPr/>
        </p:nvPicPr>
        <p:blipFill>
          <a:blip r:embed="rId7"/>
          <a:stretch>
            <a:fillRect/>
          </a:stretch>
        </p:blipFill>
        <p:spPr>
          <a:xfrm>
            <a:off x="10181392" y="0"/>
            <a:ext cx="4456628"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054423"/>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Existing System</a:t>
            </a:r>
            <a:endParaRPr lang="en-US" sz="4374" dirty="0"/>
          </a:p>
        </p:txBody>
      </p:sp>
      <p:sp>
        <p:nvSpPr>
          <p:cNvPr id="6" name="Text 2"/>
          <p:cNvSpPr/>
          <p:nvPr/>
        </p:nvSpPr>
        <p:spPr>
          <a:xfrm>
            <a:off x="833199" y="3082052"/>
            <a:ext cx="7477601"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current traffic monitoring system relies on a network of security cameras installed at major intersections and roads. These cameras capture video footage that is analyzed by human operators to detect and record traffic violations such as running red lights, speeding, and illegal turns.</a:t>
            </a:r>
            <a:endParaRPr lang="en-US" sz="1750" dirty="0"/>
          </a:p>
        </p:txBody>
      </p:sp>
      <p:sp>
        <p:nvSpPr>
          <p:cNvPr id="7" name="Text 3"/>
          <p:cNvSpPr/>
          <p:nvPr/>
        </p:nvSpPr>
        <p:spPr>
          <a:xfrm>
            <a:off x="833199" y="5108972"/>
            <a:ext cx="7477601"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footage is then used to issue fines and citations to the offending drivers. However, this process is labor-intensive and prone to human error, with many violations often going unnoticed or unrecorded.</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1017"/>
            <a:ext cx="14630400" cy="8229600"/>
          </a:xfrm>
          <a:prstGeom prst="rect">
            <a:avLst/>
          </a:prstGeom>
          <a:solidFill>
            <a:srgbClr val="1B1C1D"/>
          </a:solidFill>
          <a:ln/>
        </p:spPr>
        <p:txBody>
          <a:bodyPr/>
          <a:lstStyle/>
          <a:p>
            <a:endParaRPr lang="en-IN" dirty="0"/>
          </a:p>
        </p:txBody>
      </p:sp>
      <p:sp>
        <p:nvSpPr>
          <p:cNvPr id="4" name="Text 1"/>
          <p:cNvSpPr/>
          <p:nvPr/>
        </p:nvSpPr>
        <p:spPr>
          <a:xfrm>
            <a:off x="2037993" y="847963"/>
            <a:ext cx="10505956" cy="694373"/>
          </a:xfrm>
          <a:prstGeom prst="rect">
            <a:avLst/>
          </a:prstGeom>
          <a:noFill/>
          <a:ln/>
        </p:spPr>
        <p:txBody>
          <a:bodyPr wrap="none" rtlCol="0" anchor="t"/>
          <a:lstStyle/>
          <a:p>
            <a:pPr marL="0" indent="0">
              <a:lnSpc>
                <a:spcPts val="5468"/>
              </a:lnSpc>
              <a:buNone/>
            </a:pPr>
            <a:r>
              <a:rPr lang="en-US" sz="4374" dirty="0">
                <a:solidFill>
                  <a:srgbClr val="AE8625"/>
                </a:solidFill>
                <a:latin typeface="Nirmala UI" panose="020B0502040204020203" pitchFamily="34" charset="0"/>
                <a:ea typeface="Nirmala UI" panose="020B0502040204020203" pitchFamily="34" charset="0"/>
                <a:cs typeface="Nirmala UI" panose="020B0502040204020203" pitchFamily="34" charset="0"/>
              </a:rPr>
              <a:t>Disadvantages of Existing Methodology</a:t>
            </a:r>
            <a:endParaRPr lang="en-US" sz="4374" dirty="0">
              <a:latin typeface="Nirmala UI" panose="020B0502040204020203" pitchFamily="34" charset="0"/>
              <a:ea typeface="Nirmala UI" panose="020B0502040204020203" pitchFamily="34" charset="0"/>
              <a:cs typeface="Nirmala UI" panose="020B0502040204020203" pitchFamily="34" charset="0"/>
            </a:endParaRPr>
          </a:p>
        </p:txBody>
      </p:sp>
      <p:sp>
        <p:nvSpPr>
          <p:cNvPr id="5" name="Text 2"/>
          <p:cNvSpPr/>
          <p:nvPr/>
        </p:nvSpPr>
        <p:spPr>
          <a:xfrm>
            <a:off x="2037993" y="2075498"/>
            <a:ext cx="5006221" cy="2132409"/>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Traditional traffic violation detection methods rely on manual monitoring, resulting in inconsistent enforcement and high resource requirements. Existing security camera systems often lack advanced analytics to effectively identify and document offenses.</a:t>
            </a:r>
            <a:endParaRPr lang="en-US" sz="1750" dirty="0"/>
          </a:p>
        </p:txBody>
      </p:sp>
      <p:pic>
        <p:nvPicPr>
          <p:cNvPr id="6" name="Image 1" descr="preencoded.png"/>
          <p:cNvPicPr>
            <a:picLocks noChangeAspect="1"/>
          </p:cNvPicPr>
          <p:nvPr/>
        </p:nvPicPr>
        <p:blipFill>
          <a:blip r:embed="rId4"/>
          <a:stretch>
            <a:fillRect/>
          </a:stretch>
        </p:blipFill>
        <p:spPr>
          <a:xfrm>
            <a:off x="7593806" y="2125504"/>
            <a:ext cx="5006221" cy="5006221"/>
          </a:xfrm>
          <a:prstGeom prst="rect">
            <a:avLst/>
          </a:prstGeom>
        </p:spPr>
      </p:pic>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1496</TotalTime>
  <Words>1156</Words>
  <Application>Microsoft Office PowerPoint</Application>
  <PresentationFormat>Custom</PresentationFormat>
  <Paragraphs>119</Paragraphs>
  <Slides>17</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Angsana New</vt:lpstr>
      <vt:lpstr>Aptos Narrow</vt:lpstr>
      <vt:lpstr>Arial</vt:lpstr>
      <vt:lpstr>Calibri</vt:lpstr>
      <vt:lpstr>Calibri Light</vt:lpstr>
      <vt:lpstr>Century Gothic</vt:lpstr>
      <vt:lpstr>Nirmala UI</vt:lpstr>
      <vt:lpstr>Prata</vt:lpstr>
      <vt:lpstr>Raleway</vt:lpstr>
      <vt:lpstr>Vapor Trail</vt:lpstr>
      <vt:lpstr>Minor Project</vt:lpstr>
      <vt:lpstr>ADVANCED TRAFFIC MANGEMENT SYSTEM</vt:lpstr>
      <vt:lpstr>Team Members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Raghavendra Chary Kurella</cp:lastModifiedBy>
  <cp:revision>2</cp:revision>
  <dcterms:created xsi:type="dcterms:W3CDTF">2024-04-24T03:43:28Z</dcterms:created>
  <dcterms:modified xsi:type="dcterms:W3CDTF">2024-04-26T06:33:11Z</dcterms:modified>
</cp:coreProperties>
</file>